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74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Arsenal Bold" panose="020B0604020202020204" charset="-93"/>
      <p:regular r:id="rId22"/>
    </p:embeddedFont>
    <p:embeddedFont>
      <p:font typeface="Cabin Regular" panose="020B0604020202020204" charset="-93"/>
      <p:regular r:id="rId23"/>
    </p:embeddedFont>
    <p:embeddedFont>
      <p:font typeface="Cabin Regular Bold" panose="020B0604020202020204" charset="-93"/>
      <p:regular r:id="rId24"/>
    </p:embeddedFont>
    <p:embeddedFont>
      <p:font typeface="Cabin Regular Bold Italics" panose="020B0604020202020204" charset="-93"/>
      <p:regular r:id="rId25"/>
    </p:embeddedFont>
    <p:embeddedFont>
      <p:font typeface="Cabin Regular Italics" panose="020B0604020202020204" charset="-93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lear Sans Regular" panose="020B0604020202020204" charset="0"/>
      <p:regular r:id="rId31"/>
    </p:embeddedFont>
    <p:embeddedFont>
      <p:font typeface="Muli Regular" panose="020B0604020202020204" charset="-93"/>
      <p:regular r:id="rId32"/>
    </p:embeddedFont>
    <p:embeddedFont>
      <p:font typeface="Muli Regular Bold" panose="020B0604020202020204" charset="-9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4819"/>
    <a:srgbClr val="BD8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403E4-4D3F-478D-AB68-AB2CF0F1D0C0}" type="datetimeFigureOut">
              <a:rPr lang="en-US" smtClean="0"/>
              <a:t>05/01/2024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0326F-DEA4-47B0-BCF1-6659534AD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5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0326F-DEA4-47B0-BCF1-6659534AD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0326F-DEA4-47B0-BCF1-6659534AD1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0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44.sv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43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10" Type="http://schemas.openxmlformats.org/officeDocument/2006/relationships/hyperlink" Target="https://www.amazon.com/s/ref=dp_byline_sr_book_1?ie=UTF8&amp;field-author=Matthew+MacDonald&amp;text=Matthew+MacDonald&amp;sort=relevancerank&amp;search-alias=books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www.microsoftpressstore.com/authors/bio.aspx?a=3bcd6647-72f9-4e80-a25a-285cc25259b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461431" y="657662"/>
            <a:ext cx="23236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4F1E8"/>
                </a:solidFill>
                <a:latin typeface="Cabin Regular Bold Italics"/>
              </a:rPr>
              <a:t>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8898" y="421752"/>
            <a:ext cx="2028716" cy="20192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86464" y="746983"/>
            <a:ext cx="12315071" cy="3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 spc="266">
                <a:solidFill>
                  <a:srgbClr val="000000"/>
                </a:solidFill>
                <a:latin typeface="Muli Regular"/>
              </a:rPr>
              <a:t>TRƯỜNG ĐẠI HỌC TÀI NGUYÊN VÀ MÔI TRƯỜNG THÀNH PHỐ HỒ CHÍ MINH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1948" y="3550635"/>
            <a:ext cx="12924103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82"/>
              </a:lnSpc>
            </a:pPr>
            <a:r>
              <a:rPr lang="en-US" sz="9301" spc="-186">
                <a:solidFill>
                  <a:srgbClr val="000000"/>
                </a:solidFill>
                <a:latin typeface="Cabin Regular Bold"/>
              </a:rPr>
              <a:t>XÂY DỰNG PHẦN MỀM QUẢN LÝ NHÀ HÀNG</a:t>
            </a:r>
            <a:endParaRPr lang="en-US" sz="9301" spc="-186" dirty="0">
              <a:solidFill>
                <a:srgbClr val="000000"/>
              </a:solidFill>
              <a:latin typeface="Cabin Regula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91770" y="2704746"/>
            <a:ext cx="9297599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</a:pPr>
            <a:r>
              <a:rPr lang="en-US" sz="6000" spc="-120">
                <a:solidFill>
                  <a:srgbClr val="9B4819"/>
                </a:solidFill>
                <a:latin typeface="Cabin Regular Bold Italics"/>
              </a:rPr>
              <a:t>BÁO CÁO ĐỒ ÁN TỐT NGHIỆP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3725" y="9210675"/>
            <a:ext cx="6630357" cy="40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spc="319">
                <a:solidFill>
                  <a:srgbClr val="000000"/>
                </a:solidFill>
                <a:latin typeface="Muli Regular"/>
              </a:rPr>
              <a:t>SINH VIÊN THỰC HIỆN : VÕ TRẦN UY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94868"/>
            <a:ext cx="6134100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319">
                <a:solidFill>
                  <a:srgbClr val="000000"/>
                </a:solidFill>
                <a:latin typeface="Muli Regular"/>
              </a:rPr>
              <a:t>GVHD : ThS.CAO HỮU THANH VŨ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72929" y="1245894"/>
            <a:ext cx="1231507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66" dirty="0">
                <a:solidFill>
                  <a:srgbClr val="000000"/>
                </a:solidFill>
                <a:latin typeface="Muli Regular"/>
              </a:rPr>
              <a:t>KHOA HỆ THỐNG THÔNG TIN VÀ VIỄN THÁM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CF4524-C4CC-39C0-59EF-B97587A2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95800" y="6712990"/>
            <a:ext cx="10089541" cy="1261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37E8A5-0719-5CBA-8BC8-4A2A2859160F}"/>
              </a:ext>
            </a:extLst>
          </p:cNvPr>
          <p:cNvSpPr txBox="1"/>
          <p:nvPr/>
        </p:nvSpPr>
        <p:spPr>
          <a:xfrm>
            <a:off x="6858000" y="253764"/>
            <a:ext cx="12315071" cy="3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spc="266">
                <a:solidFill>
                  <a:srgbClr val="000000"/>
                </a:solidFill>
                <a:latin typeface="Muli Regular"/>
              </a:rPr>
              <a:t>BỘ TÀI NGUYÊN VÀ MÔI TRƯỜNG</a:t>
            </a:r>
            <a:endParaRPr lang="en-US" sz="2000" b="1" spc="266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6904004" cy="3012958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3868" y="52055"/>
            <a:ext cx="11483141" cy="1109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XÂY DỰNG HỆ THỐNG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F024-3AEA-5714-6446-C11CCDB4E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161876"/>
            <a:ext cx="13106400" cy="870392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32" y="9416956"/>
            <a:ext cx="10327368" cy="87004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98384-6F12-1C2F-C456-1FFA6E365A83}"/>
              </a:ext>
            </a:extLst>
          </p:cNvPr>
          <p:cNvSpPr txBox="1"/>
          <p:nvPr/>
        </p:nvSpPr>
        <p:spPr>
          <a:xfrm>
            <a:off x="15761004" y="4070571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rsenal Bold" panose="020B0604020202020204" charset="-93"/>
              </a:rPr>
              <a:t>ERD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6904004" cy="3012958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32" y="9416956"/>
            <a:ext cx="10327368" cy="87004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98384-6F12-1C2F-C456-1FFA6E365A83}"/>
              </a:ext>
            </a:extLst>
          </p:cNvPr>
          <p:cNvSpPr txBox="1"/>
          <p:nvPr/>
        </p:nvSpPr>
        <p:spPr>
          <a:xfrm>
            <a:off x="332918" y="4425649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Arsenal Bold" panose="020B0604020202020204" charset="-93"/>
              </a:rPr>
              <a:t>USE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DB20-F40F-AC77-3002-65E5233C2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400" y="419100"/>
            <a:ext cx="13043415" cy="96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919" y="1091683"/>
            <a:ext cx="1204007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65921" y="1253492"/>
            <a:ext cx="3473701" cy="4813611"/>
            <a:chOff x="0" y="0"/>
            <a:chExt cx="4734560" cy="6560820"/>
          </a:xfrm>
        </p:grpSpPr>
        <p:sp>
          <p:nvSpPr>
            <p:cNvPr id="4" name="Freeform 4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2"/>
              <a:stretch>
                <a:fillRect l="-3811" r="-381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63861" y="5143500"/>
            <a:ext cx="3543288" cy="4910039"/>
            <a:chOff x="0" y="0"/>
            <a:chExt cx="4734560" cy="6560820"/>
          </a:xfrm>
        </p:grpSpPr>
        <p:sp>
          <p:nvSpPr>
            <p:cNvPr id="16" name="Freeform 1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3000" r="-3000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7487173" y="1215854"/>
            <a:ext cx="3473701" cy="4813611"/>
            <a:chOff x="0" y="0"/>
            <a:chExt cx="4734560" cy="6560820"/>
          </a:xfrm>
        </p:grpSpPr>
        <p:sp>
          <p:nvSpPr>
            <p:cNvPr id="28" name="Freeform 2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6000" r="-6000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0960875" y="5348359"/>
            <a:ext cx="3429685" cy="4752616"/>
            <a:chOff x="0" y="0"/>
            <a:chExt cx="4734560" cy="6560820"/>
          </a:xfrm>
        </p:grpSpPr>
        <p:sp>
          <p:nvSpPr>
            <p:cNvPr id="40" name="Freeform 40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9852" r="-9852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14470583" y="1215854"/>
            <a:ext cx="3500862" cy="4851248"/>
            <a:chOff x="0" y="0"/>
            <a:chExt cx="4734560" cy="6560820"/>
          </a:xfrm>
        </p:grpSpPr>
        <p:sp>
          <p:nvSpPr>
            <p:cNvPr id="52" name="Freeform 5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6"/>
              <a:stretch>
                <a:fillRect l="-5593" r="-5593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7045823" y="311602"/>
            <a:ext cx="232367" cy="60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75"/>
              </a:lnSpc>
              <a:spcBef>
                <a:spcPct val="0"/>
              </a:spcBef>
            </a:pPr>
            <a:r>
              <a:rPr lang="en-US" sz="3553" spc="-71">
                <a:solidFill>
                  <a:srgbClr val="F4F1E8"/>
                </a:solidFill>
                <a:latin typeface="Cabin Regular Bold Italics"/>
              </a:rPr>
              <a:t>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01934" y="415913"/>
            <a:ext cx="533593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  <a:spcBef>
                <a:spcPct val="0"/>
              </a:spcBef>
            </a:pPr>
            <a:r>
              <a:rPr lang="en-US" sz="3999" spc="-67">
                <a:solidFill>
                  <a:srgbClr val="9B4819"/>
                </a:solidFill>
                <a:latin typeface="Cabin Regular"/>
              </a:rPr>
              <a:t>ĐỐI TƯỢNG SỬ DỤNG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798A70-E682-2BE7-0314-06D88B1F0ED9}"/>
              </a:ext>
            </a:extLst>
          </p:cNvPr>
          <p:cNvSpPr txBox="1"/>
          <p:nvPr/>
        </p:nvSpPr>
        <p:spPr>
          <a:xfrm>
            <a:off x="987313" y="6316722"/>
            <a:ext cx="197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Cabin Regular" panose="020B0604020202020204" charset="-93"/>
              </a:rPr>
              <a:t>Khách hàng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1636A6E-3E6D-8436-8F92-58A4B1627381}"/>
              </a:ext>
            </a:extLst>
          </p:cNvPr>
          <p:cNvSpPr txBox="1"/>
          <p:nvPr/>
        </p:nvSpPr>
        <p:spPr>
          <a:xfrm>
            <a:off x="4151354" y="4582257"/>
            <a:ext cx="3053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Nhà bếp/ kho hàng</a:t>
            </a:r>
            <a:endParaRPr lang="vi-VN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29C856-75EC-52D5-A78B-85F511C6130A}"/>
              </a:ext>
            </a:extLst>
          </p:cNvPr>
          <p:cNvSpPr txBox="1"/>
          <p:nvPr/>
        </p:nvSpPr>
        <p:spPr>
          <a:xfrm>
            <a:off x="15338633" y="6174544"/>
            <a:ext cx="197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Cabin Regular" panose="020B0604020202020204" charset="-93"/>
              </a:rPr>
              <a:t>Quản lí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156C31-3847-4C62-E452-AC28DCF77FB3}"/>
              </a:ext>
            </a:extLst>
          </p:cNvPr>
          <p:cNvSpPr txBox="1"/>
          <p:nvPr/>
        </p:nvSpPr>
        <p:spPr>
          <a:xfrm>
            <a:off x="8175329" y="6156934"/>
            <a:ext cx="197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Cabin Regular" panose="020B0604020202020204" charset="-93"/>
              </a:rPr>
              <a:t>Phục vụ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6F784C-7C36-995B-70D3-AFBBC03235CA}"/>
              </a:ext>
            </a:extLst>
          </p:cNvPr>
          <p:cNvSpPr txBox="1"/>
          <p:nvPr/>
        </p:nvSpPr>
        <p:spPr>
          <a:xfrm>
            <a:off x="11694405" y="4795887"/>
            <a:ext cx="1974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Cabin Regular" panose="020B0604020202020204" charset="-93"/>
              </a:rPr>
              <a:t>Thu ngân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  <p:bldP spid="69" grpId="0"/>
      <p:bldP spid="70" grpId="0"/>
      <p:bldP spid="71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Tablet">
            <a:extLst>
              <a:ext uri="{FF2B5EF4-FFF2-40B4-BE49-F238E27FC236}">
                <a16:creationId xmlns:a16="http://schemas.microsoft.com/office/drawing/2014/main" id="{AEADC497-DEB7-38A1-9825-6C4E26A3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813" y="-1562099"/>
            <a:ext cx="9015413" cy="8077200"/>
          </a:xfrm>
          <a:prstGeom prst="rect">
            <a:avLst/>
          </a:prstGeom>
        </p:spPr>
      </p:pic>
      <p:pic>
        <p:nvPicPr>
          <p:cNvPr id="22" name="Graphic 21" descr="Tablet">
            <a:extLst>
              <a:ext uri="{FF2B5EF4-FFF2-40B4-BE49-F238E27FC236}">
                <a16:creationId xmlns:a16="http://schemas.microsoft.com/office/drawing/2014/main" id="{F5A1FC67-F71F-6975-DE7A-F1988CC14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-1649761"/>
            <a:ext cx="9144000" cy="8026155"/>
          </a:xfrm>
          <a:prstGeom prst="rect">
            <a:avLst/>
          </a:prstGeom>
        </p:spPr>
      </p:pic>
      <p:pic>
        <p:nvPicPr>
          <p:cNvPr id="23" name="Graphic 22" descr="Tablet">
            <a:extLst>
              <a:ext uri="{FF2B5EF4-FFF2-40B4-BE49-F238E27FC236}">
                <a16:creationId xmlns:a16="http://schemas.microsoft.com/office/drawing/2014/main" id="{AFE66E18-8128-4617-EF0D-CD6E116F2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814" y="4054657"/>
            <a:ext cx="9167814" cy="7162799"/>
          </a:xfrm>
          <a:prstGeom prst="rect">
            <a:avLst/>
          </a:prstGeom>
        </p:spPr>
      </p:pic>
      <p:pic>
        <p:nvPicPr>
          <p:cNvPr id="24" name="Graphic 23" descr="Tablet">
            <a:extLst>
              <a:ext uri="{FF2B5EF4-FFF2-40B4-BE49-F238E27FC236}">
                <a16:creationId xmlns:a16="http://schemas.microsoft.com/office/drawing/2014/main" id="{8D9FF744-0FC2-2BB9-288B-F27DBCA6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6602" y="3924301"/>
            <a:ext cx="9167815" cy="7391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1C519F-21A9-5950-AC8B-3BD4AAA52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9" y="723900"/>
            <a:ext cx="3505200" cy="3505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4AE4A-A01D-B5FA-E537-347718942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716" y="553989"/>
            <a:ext cx="3505200" cy="350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67BE94-E5E4-B4BC-9BBE-C745B3FE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76" y="5867401"/>
            <a:ext cx="3505200" cy="3505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712DDC-47EE-BFF3-764F-A0DF99BE8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19" y="2052362"/>
            <a:ext cx="1519372" cy="704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1685C64-8431-C90D-D763-3A513FA7E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5463" y="2047353"/>
            <a:ext cx="1624818" cy="7098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BCCFD3-EE6E-DC0E-779E-5733932ED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603" y="1957118"/>
            <a:ext cx="1218597" cy="8123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724A56-2A4C-3681-4975-47A9BB263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603" y="1966643"/>
            <a:ext cx="1257312" cy="8382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88D5C5-25A6-DD5B-7200-E726C9D12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0224" y="1948093"/>
            <a:ext cx="1624817" cy="10217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0184F12-7AA3-5C53-D9A4-7115C5BBF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7259" y="7122262"/>
            <a:ext cx="1793022" cy="7172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F65D3A-B4DD-8703-4264-15FAF20831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8309" y="1948093"/>
            <a:ext cx="4797630" cy="980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298289-9DDE-4674-F1BC-602959C2D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0623" y="7259507"/>
            <a:ext cx="2313001" cy="1079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7F1D622-BF46-37A0-66F9-F24BEF748F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600" y="2047353"/>
            <a:ext cx="5745589" cy="78826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3F673A-B95B-3B1C-D83F-02B3172506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0878" y="7254366"/>
            <a:ext cx="1651032" cy="10896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13E272-3FEE-0B54-272A-10FD375091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09" y="625776"/>
            <a:ext cx="6332581" cy="36033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FD6EF13-239A-FBEB-25E6-340AE3F68114}"/>
              </a:ext>
            </a:extLst>
          </p:cNvPr>
          <p:cNvSpPr txBox="1"/>
          <p:nvPr/>
        </p:nvSpPr>
        <p:spPr>
          <a:xfrm>
            <a:off x="3276600" y="4762500"/>
            <a:ext cx="228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err="1"/>
              <a:t>Khách</a:t>
            </a:r>
            <a:r>
              <a:rPr lang="en-US" sz="2300" dirty="0"/>
              <a:t> </a:t>
            </a:r>
            <a:r>
              <a:rPr lang="en-US" sz="2300" dirty="0" err="1"/>
              <a:t>hàng</a:t>
            </a:r>
            <a:endParaRPr lang="vi-VN" sz="23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1A27CE-70C5-EFD2-5E75-766761DFFABD}"/>
              </a:ext>
            </a:extLst>
          </p:cNvPr>
          <p:cNvSpPr txBox="1"/>
          <p:nvPr/>
        </p:nvSpPr>
        <p:spPr>
          <a:xfrm>
            <a:off x="12573000" y="4686300"/>
            <a:ext cx="2895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err="1"/>
              <a:t>Nhà</a:t>
            </a:r>
            <a:r>
              <a:rPr lang="en-US" sz="2300"/>
              <a:t> bếp/ kho hàng</a:t>
            </a:r>
            <a:endParaRPr lang="vi-VN" sz="23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F1D6BA-BBCB-6871-D883-992CEF16A184}"/>
              </a:ext>
            </a:extLst>
          </p:cNvPr>
          <p:cNvSpPr txBox="1"/>
          <p:nvPr/>
        </p:nvSpPr>
        <p:spPr>
          <a:xfrm>
            <a:off x="3151150" y="9715500"/>
            <a:ext cx="228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Thu </a:t>
            </a:r>
            <a:r>
              <a:rPr lang="en-US" sz="2300" dirty="0" err="1"/>
              <a:t>ngân</a:t>
            </a:r>
            <a:endParaRPr lang="vi-VN" sz="23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B93C03-A954-69B4-48E8-CD258EF1FADA}"/>
              </a:ext>
            </a:extLst>
          </p:cNvPr>
          <p:cNvSpPr txBox="1"/>
          <p:nvPr/>
        </p:nvSpPr>
        <p:spPr>
          <a:xfrm>
            <a:off x="12789463" y="9715500"/>
            <a:ext cx="228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err="1"/>
              <a:t>Phục</a:t>
            </a:r>
            <a:r>
              <a:rPr lang="en-US" sz="2300" dirty="0"/>
              <a:t> </a:t>
            </a:r>
            <a:r>
              <a:rPr lang="en-US" sz="2300" dirty="0" err="1"/>
              <a:t>vụ</a:t>
            </a:r>
            <a:endParaRPr lang="vi-VN" sz="2300" dirty="0"/>
          </a:p>
        </p:txBody>
      </p:sp>
      <p:sp>
        <p:nvSpPr>
          <p:cNvPr id="62" name="TextBox 10">
            <a:extLst>
              <a:ext uri="{FF2B5EF4-FFF2-40B4-BE49-F238E27FC236}">
                <a16:creationId xmlns:a16="http://schemas.microsoft.com/office/drawing/2014/main" id="{11176FEA-BDEE-D792-80DC-4AFE27B8F72B}"/>
              </a:ext>
            </a:extLst>
          </p:cNvPr>
          <p:cNvSpPr txBox="1"/>
          <p:nvPr/>
        </p:nvSpPr>
        <p:spPr>
          <a:xfrm>
            <a:off x="22326014" y="-3735408"/>
            <a:ext cx="9638557" cy="147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6"/>
              </a:lnSpc>
              <a:spcBef>
                <a:spcPct val="0"/>
              </a:spcBef>
            </a:pPr>
            <a:r>
              <a:rPr lang="en-US" sz="10121" dirty="0">
                <a:solidFill>
                  <a:srgbClr val="9B4819"/>
                </a:solidFill>
                <a:latin typeface="Cabin Regular Italics"/>
              </a:rPr>
              <a:t>PHẦN IV </a:t>
            </a: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F07D40D3-FCC7-A38A-6272-DA1DD242C9E9}"/>
              </a:ext>
            </a:extLst>
          </p:cNvPr>
          <p:cNvSpPr txBox="1"/>
          <p:nvPr/>
        </p:nvSpPr>
        <p:spPr>
          <a:xfrm>
            <a:off x="21793200" y="-2257424"/>
            <a:ext cx="666617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19"/>
              </a:lnSpc>
              <a:spcBef>
                <a:spcPct val="0"/>
              </a:spcBef>
            </a:pPr>
            <a:r>
              <a:rPr lang="en-US" sz="9099" dirty="0">
                <a:solidFill>
                  <a:srgbClr val="000000"/>
                </a:solidFill>
                <a:latin typeface="Cabin Regular Bold"/>
              </a:rPr>
              <a:t>KẾT LUẬN</a:t>
            </a: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13E595C6-5749-EDEE-029B-5B89C4479E7A}"/>
              </a:ext>
            </a:extLst>
          </p:cNvPr>
          <p:cNvSpPr/>
          <p:nvPr/>
        </p:nvSpPr>
        <p:spPr>
          <a:xfrm>
            <a:off x="-10287000" y="-9431957"/>
            <a:ext cx="5432191" cy="7780280"/>
          </a:xfrm>
          <a:custGeom>
            <a:avLst/>
            <a:gdLst/>
            <a:ahLst/>
            <a:cxnLst/>
            <a:rect l="l" t="t" r="r" b="b"/>
            <a:pathLst>
              <a:path w="4433570" h="6350000">
                <a:moveTo>
                  <a:pt x="2217420" y="0"/>
                </a:moveTo>
                <a:lnTo>
                  <a:pt x="2217420" y="0"/>
                </a:lnTo>
                <a:cubicBezTo>
                  <a:pt x="3441700" y="0"/>
                  <a:pt x="4433570" y="993140"/>
                  <a:pt x="4433570" y="2217420"/>
                </a:cubicBezTo>
                <a:lnTo>
                  <a:pt x="4433570" y="6350000"/>
                </a:lnTo>
                <a:lnTo>
                  <a:pt x="443357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2217420"/>
                </a:lnTo>
                <a:cubicBezTo>
                  <a:pt x="0" y="993140"/>
                  <a:pt x="993140" y="0"/>
                  <a:pt x="2217420" y="0"/>
                </a:cubicBezTo>
                <a:close/>
              </a:path>
            </a:pathLst>
          </a:custGeom>
          <a:blipFill>
            <a:blip r:embed="rId16"/>
            <a:stretch>
              <a:fillRect l="-1726" r="-172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Tablet">
            <a:extLst>
              <a:ext uri="{FF2B5EF4-FFF2-40B4-BE49-F238E27FC236}">
                <a16:creationId xmlns:a16="http://schemas.microsoft.com/office/drawing/2014/main" id="{AEADC497-DEB7-38A1-9825-6C4E26A3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3400" y="-2628900"/>
            <a:ext cx="19354800" cy="15163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B93C03-A954-69B4-48E8-CD258EF1FADA}"/>
              </a:ext>
            </a:extLst>
          </p:cNvPr>
          <p:cNvSpPr txBox="1"/>
          <p:nvPr/>
        </p:nvSpPr>
        <p:spPr>
          <a:xfrm>
            <a:off x="8001000" y="9486900"/>
            <a:ext cx="228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err="1"/>
              <a:t>Quản</a:t>
            </a:r>
            <a:r>
              <a:rPr lang="en-US" sz="2300" dirty="0"/>
              <a:t> </a:t>
            </a:r>
            <a:r>
              <a:rPr lang="en-US" sz="2300" dirty="0" err="1"/>
              <a:t>lý</a:t>
            </a:r>
            <a:endParaRPr lang="vi-VN" sz="2300" dirty="0"/>
          </a:p>
        </p:txBody>
      </p:sp>
      <p:sp>
        <p:nvSpPr>
          <p:cNvPr id="62" name="TextBox 10">
            <a:extLst>
              <a:ext uri="{FF2B5EF4-FFF2-40B4-BE49-F238E27FC236}">
                <a16:creationId xmlns:a16="http://schemas.microsoft.com/office/drawing/2014/main" id="{11176FEA-BDEE-D792-80DC-4AFE27B8F72B}"/>
              </a:ext>
            </a:extLst>
          </p:cNvPr>
          <p:cNvSpPr txBox="1"/>
          <p:nvPr/>
        </p:nvSpPr>
        <p:spPr>
          <a:xfrm>
            <a:off x="22326014" y="-3735408"/>
            <a:ext cx="9638557" cy="147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6"/>
              </a:lnSpc>
              <a:spcBef>
                <a:spcPct val="0"/>
              </a:spcBef>
            </a:pPr>
            <a:r>
              <a:rPr lang="en-US" sz="10121" dirty="0">
                <a:solidFill>
                  <a:srgbClr val="9B4819"/>
                </a:solidFill>
                <a:latin typeface="Cabin Regular Italics"/>
              </a:rPr>
              <a:t>PHẦN IV </a:t>
            </a: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F07D40D3-FCC7-A38A-6272-DA1DD242C9E9}"/>
              </a:ext>
            </a:extLst>
          </p:cNvPr>
          <p:cNvSpPr txBox="1"/>
          <p:nvPr/>
        </p:nvSpPr>
        <p:spPr>
          <a:xfrm>
            <a:off x="21793200" y="-2257424"/>
            <a:ext cx="666617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19"/>
              </a:lnSpc>
              <a:spcBef>
                <a:spcPct val="0"/>
              </a:spcBef>
            </a:pPr>
            <a:r>
              <a:rPr lang="en-US" sz="9099" dirty="0">
                <a:solidFill>
                  <a:srgbClr val="000000"/>
                </a:solidFill>
                <a:latin typeface="Cabin Regular Bold"/>
              </a:rPr>
              <a:t>KẾT LUẬN</a:t>
            </a: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13E595C6-5749-EDEE-029B-5B89C4479E7A}"/>
              </a:ext>
            </a:extLst>
          </p:cNvPr>
          <p:cNvSpPr/>
          <p:nvPr/>
        </p:nvSpPr>
        <p:spPr>
          <a:xfrm>
            <a:off x="-10287000" y="-9431957"/>
            <a:ext cx="5432191" cy="7780280"/>
          </a:xfrm>
          <a:custGeom>
            <a:avLst/>
            <a:gdLst/>
            <a:ahLst/>
            <a:cxnLst/>
            <a:rect l="l" t="t" r="r" b="b"/>
            <a:pathLst>
              <a:path w="4433570" h="6350000">
                <a:moveTo>
                  <a:pt x="2217420" y="0"/>
                </a:moveTo>
                <a:lnTo>
                  <a:pt x="2217420" y="0"/>
                </a:lnTo>
                <a:cubicBezTo>
                  <a:pt x="3441700" y="0"/>
                  <a:pt x="4433570" y="993140"/>
                  <a:pt x="4433570" y="2217420"/>
                </a:cubicBezTo>
                <a:lnTo>
                  <a:pt x="4433570" y="6350000"/>
                </a:lnTo>
                <a:lnTo>
                  <a:pt x="443357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2217420"/>
                </a:lnTo>
                <a:cubicBezTo>
                  <a:pt x="0" y="993140"/>
                  <a:pt x="993140" y="0"/>
                  <a:pt x="2217420" y="0"/>
                </a:cubicBezTo>
                <a:close/>
              </a:path>
            </a:pathLst>
          </a:custGeom>
          <a:blipFill>
            <a:blip r:embed="rId4"/>
            <a:stretch>
              <a:fillRect l="-1726" r="-1726"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0C585-EB2B-A6C7-F618-906F699D0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1" y="1517219"/>
            <a:ext cx="13715999" cy="6902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52337-E631-C3E9-45CE-53A314BD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517218"/>
            <a:ext cx="13715999" cy="6902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3E54B-4976-4803-471B-550745E04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99" y="1524836"/>
            <a:ext cx="13715999" cy="6895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5CAC3-98C0-C485-07DC-BED86C0F3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7" y="1493889"/>
            <a:ext cx="13715999" cy="6895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5066-4A31-5DDE-999C-6C5BD10E2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2" y="1478349"/>
            <a:ext cx="13715999" cy="6888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A732C-186F-F18A-284A-54BCCD3B3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987" y="1493887"/>
            <a:ext cx="13665386" cy="6872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56A28-FBBA-ED35-CE44-4241FF721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982" y="1455957"/>
            <a:ext cx="13665386" cy="68728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A73464-DAC8-4E88-825A-6BA484841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1387" y="1462937"/>
            <a:ext cx="13715999" cy="69262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DF45D8-9AF9-3BC9-DB58-AD9D6EDD1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5976" y="1455020"/>
            <a:ext cx="13665385" cy="691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A4FC31-5C36-6F27-F93F-D2666AAAB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50593" y="1447399"/>
            <a:ext cx="13751398" cy="69726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B02C78-7EAC-DF16-9C89-878E621C72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0593" y="1417622"/>
            <a:ext cx="13939201" cy="7025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251C03-4C14-7528-063C-F677D352EC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5976" y="1470091"/>
            <a:ext cx="13986108" cy="69117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B2FE72-CF11-4AB7-2FDF-82B65D9654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8284" y="1432160"/>
            <a:ext cx="13986107" cy="69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8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8723" y="0"/>
            <a:ext cx="8369277" cy="10287000"/>
            <a:chOff x="0" y="0"/>
            <a:chExt cx="1968573" cy="2419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573" cy="2419649"/>
            </a:xfrm>
            <a:custGeom>
              <a:avLst/>
              <a:gdLst/>
              <a:ahLst/>
              <a:cxnLst/>
              <a:rect l="l" t="t" r="r" b="b"/>
              <a:pathLst>
                <a:path w="1968573" h="2419649">
                  <a:moveTo>
                    <a:pt x="0" y="0"/>
                  </a:moveTo>
                  <a:lnTo>
                    <a:pt x="1968573" y="0"/>
                  </a:lnTo>
                  <a:lnTo>
                    <a:pt x="1968573" y="2419649"/>
                  </a:lnTo>
                  <a:lnTo>
                    <a:pt x="0" y="2419649"/>
                  </a:lnTo>
                  <a:close/>
                </a:path>
              </a:pathLst>
            </a:custGeom>
            <a:solidFill>
              <a:srgbClr val="9B48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73397" y="1482600"/>
            <a:ext cx="5432191" cy="7780280"/>
            <a:chOff x="0" y="0"/>
            <a:chExt cx="443357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1726" r="-1726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3425537" y="1028700"/>
            <a:ext cx="12761708" cy="629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1449262"/>
            <a:ext cx="10060348" cy="1909151"/>
            <a:chOff x="0" y="0"/>
            <a:chExt cx="13413797" cy="254553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8084">
              <a:off x="9371416" y="298206"/>
              <a:ext cx="3912472" cy="1949122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241465"/>
              <a:ext cx="12851409" cy="1970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36"/>
                </a:lnSpc>
                <a:spcBef>
                  <a:spcPct val="0"/>
                </a:spcBef>
              </a:pPr>
              <a:r>
                <a:rPr lang="en-US" sz="10121" dirty="0">
                  <a:solidFill>
                    <a:srgbClr val="9B4819"/>
                  </a:solidFill>
                  <a:latin typeface="Cabin Regular Italics"/>
                </a:rPr>
                <a:t>PHẦN IV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62" y="4548259"/>
            <a:ext cx="9493153" cy="412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919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Cabin Regular Bold"/>
              </a:rPr>
              <a:t>KẾT LUẬN VÀ HƯỚNG PHÁT TRIỂN</a:t>
            </a:r>
            <a:endParaRPr lang="en-US" sz="8800" dirty="0">
              <a:solidFill>
                <a:srgbClr val="000000"/>
              </a:solidFill>
              <a:latin typeface="Cabin Regular Bold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5A858DA-1BE5-238F-628F-80B7CABE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99763" y="609560"/>
            <a:ext cx="968752" cy="96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7831" y="1763189"/>
            <a:ext cx="13152338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F4F1E8"/>
                </a:solidFill>
                <a:latin typeface="Cabin Regular"/>
              </a:rPr>
              <a:t>Kết</a:t>
            </a:r>
            <a:r>
              <a:rPr lang="en-US" sz="7000" dirty="0">
                <a:solidFill>
                  <a:srgbClr val="F4F1E8"/>
                </a:solidFill>
                <a:latin typeface="Cabin Regular"/>
              </a:rPr>
              <a:t> </a:t>
            </a:r>
            <a:r>
              <a:rPr lang="en-US" sz="7000" dirty="0" err="1">
                <a:solidFill>
                  <a:srgbClr val="F4F1E8"/>
                </a:solidFill>
                <a:latin typeface="Cabin Regular"/>
              </a:rPr>
              <a:t>quả</a:t>
            </a:r>
            <a:r>
              <a:rPr lang="en-US" sz="7000" dirty="0">
                <a:solidFill>
                  <a:srgbClr val="F4F1E8"/>
                </a:solidFill>
                <a:latin typeface="Cabin Regular"/>
              </a:rPr>
              <a:t> </a:t>
            </a:r>
            <a:r>
              <a:rPr lang="en-US" sz="7000" dirty="0" err="1">
                <a:solidFill>
                  <a:srgbClr val="F4F1E8"/>
                </a:solidFill>
                <a:latin typeface="Cabin Regular"/>
              </a:rPr>
              <a:t>đạt</a:t>
            </a:r>
            <a:r>
              <a:rPr lang="en-US" sz="7000" dirty="0">
                <a:solidFill>
                  <a:srgbClr val="F4F1E8"/>
                </a:solidFill>
                <a:latin typeface="Cabin Regular"/>
              </a:rPr>
              <a:t> </a:t>
            </a:r>
            <a:r>
              <a:rPr lang="en-US" sz="7000" dirty="0" err="1">
                <a:solidFill>
                  <a:srgbClr val="F4F1E8"/>
                </a:solidFill>
                <a:latin typeface="Cabin Regular"/>
              </a:rPr>
              <a:t>được</a:t>
            </a:r>
            <a:r>
              <a:rPr lang="en-US" sz="7000" dirty="0">
                <a:solidFill>
                  <a:srgbClr val="F4F1E8"/>
                </a:solidFill>
                <a:latin typeface="Cabin Regular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13825" y="3011338"/>
            <a:ext cx="3023670" cy="427590"/>
            <a:chOff x="0" y="0"/>
            <a:chExt cx="4031559" cy="57012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4031559" cy="570120"/>
              <a:chOff x="0" y="0"/>
              <a:chExt cx="8382000" cy="1185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8255" y="-5038"/>
                <a:ext cx="8398552" cy="1198584"/>
              </a:xfrm>
              <a:custGeom>
                <a:avLst/>
                <a:gdLst/>
                <a:ahLst/>
                <a:cxnLst/>
                <a:rect l="l" t="t" r="r" b="b"/>
                <a:pathLst>
                  <a:path w="8398552" h="1198584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399961" y="20193"/>
                    </a:moveTo>
                    <a:cubicBezTo>
                      <a:pt x="2406650" y="0"/>
                      <a:pt x="2435860" y="0"/>
                      <a:pt x="2442549" y="20193"/>
                    </a:cubicBezTo>
                    <a:lnTo>
                      <a:pt x="2577084" y="425831"/>
                    </a:lnTo>
                    <a:cubicBezTo>
                      <a:pt x="2580090" y="434891"/>
                      <a:pt x="2588683" y="440987"/>
                      <a:pt x="2598378" y="440987"/>
                    </a:cubicBezTo>
                    <a:lnTo>
                      <a:pt x="3033818" y="440987"/>
                    </a:lnTo>
                    <a:cubicBezTo>
                      <a:pt x="3055493" y="440987"/>
                      <a:pt x="3064552" y="468207"/>
                      <a:pt x="3046942" y="480695"/>
                    </a:cubicBezTo>
                    <a:lnTo>
                      <a:pt x="2694728" y="731393"/>
                    </a:lnTo>
                    <a:cubicBezTo>
                      <a:pt x="2686898" y="736887"/>
                      <a:pt x="2683595" y="746865"/>
                      <a:pt x="2686600" y="755947"/>
                    </a:cubicBezTo>
                    <a:lnTo>
                      <a:pt x="2821136" y="1161542"/>
                    </a:lnTo>
                    <a:cubicBezTo>
                      <a:pt x="2827824" y="1181778"/>
                      <a:pt x="2804202" y="1198584"/>
                      <a:pt x="2786676" y="1186096"/>
                    </a:cubicBezTo>
                    <a:lnTo>
                      <a:pt x="2434421" y="935398"/>
                    </a:lnTo>
                    <a:cubicBezTo>
                      <a:pt x="2426533" y="929810"/>
                      <a:pt x="2415977" y="929810"/>
                      <a:pt x="2408089" y="935398"/>
                    </a:cubicBezTo>
                    <a:lnTo>
                      <a:pt x="2055834" y="1186096"/>
                    </a:lnTo>
                    <a:cubicBezTo>
                      <a:pt x="2038265" y="1198584"/>
                      <a:pt x="2014686" y="1181778"/>
                      <a:pt x="2021374" y="1161542"/>
                    </a:cubicBezTo>
                    <a:lnTo>
                      <a:pt x="2155910" y="755904"/>
                    </a:lnTo>
                    <a:cubicBezTo>
                      <a:pt x="2158915" y="746823"/>
                      <a:pt x="2155612" y="736845"/>
                      <a:pt x="2147782" y="731351"/>
                    </a:cubicBezTo>
                    <a:lnTo>
                      <a:pt x="1795568" y="480738"/>
                    </a:lnTo>
                    <a:cubicBezTo>
                      <a:pt x="1778000" y="468249"/>
                      <a:pt x="1787017" y="441029"/>
                      <a:pt x="1808692" y="441029"/>
                    </a:cubicBezTo>
                    <a:lnTo>
                      <a:pt x="2244090" y="441029"/>
                    </a:lnTo>
                    <a:cubicBezTo>
                      <a:pt x="2253827" y="441029"/>
                      <a:pt x="2262420" y="434933"/>
                      <a:pt x="2265426" y="425874"/>
                    </a:cubicBezTo>
                    <a:lnTo>
                      <a:pt x="2399961" y="20193"/>
                    </a:lnTo>
                    <a:moveTo>
                      <a:pt x="4177961" y="20193"/>
                    </a:moveTo>
                    <a:cubicBezTo>
                      <a:pt x="4184650" y="0"/>
                      <a:pt x="4213860" y="0"/>
                      <a:pt x="4220549" y="20193"/>
                    </a:cubicBezTo>
                    <a:lnTo>
                      <a:pt x="4355084" y="425831"/>
                    </a:lnTo>
                    <a:cubicBezTo>
                      <a:pt x="4358089" y="434891"/>
                      <a:pt x="4366683" y="440987"/>
                      <a:pt x="4376378" y="440987"/>
                    </a:cubicBezTo>
                    <a:lnTo>
                      <a:pt x="4811818" y="440987"/>
                    </a:lnTo>
                    <a:cubicBezTo>
                      <a:pt x="4833493" y="440987"/>
                      <a:pt x="4842552" y="468207"/>
                      <a:pt x="4824942" y="480695"/>
                    </a:cubicBezTo>
                    <a:lnTo>
                      <a:pt x="4472728" y="731393"/>
                    </a:lnTo>
                    <a:cubicBezTo>
                      <a:pt x="4464898" y="736887"/>
                      <a:pt x="4461595" y="746865"/>
                      <a:pt x="4464600" y="755947"/>
                    </a:cubicBezTo>
                    <a:lnTo>
                      <a:pt x="4599136" y="1161542"/>
                    </a:lnTo>
                    <a:cubicBezTo>
                      <a:pt x="4605824" y="1181778"/>
                      <a:pt x="4582202" y="1198584"/>
                      <a:pt x="4564676" y="1186096"/>
                    </a:cubicBezTo>
                    <a:lnTo>
                      <a:pt x="4212421" y="935398"/>
                    </a:lnTo>
                    <a:cubicBezTo>
                      <a:pt x="4204533" y="929810"/>
                      <a:pt x="4193977" y="929810"/>
                      <a:pt x="4186090" y="935398"/>
                    </a:cubicBezTo>
                    <a:lnTo>
                      <a:pt x="3833834" y="1186096"/>
                    </a:lnTo>
                    <a:cubicBezTo>
                      <a:pt x="3816265" y="1198584"/>
                      <a:pt x="3792686" y="1181778"/>
                      <a:pt x="3799374" y="1161542"/>
                    </a:cubicBezTo>
                    <a:lnTo>
                      <a:pt x="3933910" y="755904"/>
                    </a:lnTo>
                    <a:cubicBezTo>
                      <a:pt x="3936915" y="746823"/>
                      <a:pt x="3933612" y="736845"/>
                      <a:pt x="3925782" y="731351"/>
                    </a:cubicBezTo>
                    <a:lnTo>
                      <a:pt x="3573568" y="480738"/>
                    </a:lnTo>
                    <a:cubicBezTo>
                      <a:pt x="3556000" y="468249"/>
                      <a:pt x="3565017" y="441029"/>
                      <a:pt x="3586692" y="441029"/>
                    </a:cubicBezTo>
                    <a:lnTo>
                      <a:pt x="4022090" y="441029"/>
                    </a:lnTo>
                    <a:cubicBezTo>
                      <a:pt x="4031827" y="441029"/>
                      <a:pt x="4040421" y="434933"/>
                      <a:pt x="4043426" y="425874"/>
                    </a:cubicBezTo>
                    <a:lnTo>
                      <a:pt x="4177961" y="20193"/>
                    </a:lnTo>
                    <a:moveTo>
                      <a:pt x="5955961" y="20193"/>
                    </a:moveTo>
                    <a:cubicBezTo>
                      <a:pt x="5962650" y="0"/>
                      <a:pt x="5991860" y="0"/>
                      <a:pt x="5998549" y="20193"/>
                    </a:cubicBezTo>
                    <a:lnTo>
                      <a:pt x="6133084" y="425831"/>
                    </a:lnTo>
                    <a:cubicBezTo>
                      <a:pt x="6136089" y="434891"/>
                      <a:pt x="6144683" y="440987"/>
                      <a:pt x="6154378" y="440987"/>
                    </a:cubicBezTo>
                    <a:lnTo>
                      <a:pt x="6589818" y="440987"/>
                    </a:lnTo>
                    <a:cubicBezTo>
                      <a:pt x="6611493" y="440987"/>
                      <a:pt x="6620552" y="468207"/>
                      <a:pt x="6602942" y="480695"/>
                    </a:cubicBezTo>
                    <a:lnTo>
                      <a:pt x="6250728" y="731393"/>
                    </a:lnTo>
                    <a:cubicBezTo>
                      <a:pt x="6242898" y="736887"/>
                      <a:pt x="6239595" y="746865"/>
                      <a:pt x="6242600" y="755947"/>
                    </a:cubicBezTo>
                    <a:lnTo>
                      <a:pt x="6377136" y="1161542"/>
                    </a:lnTo>
                    <a:cubicBezTo>
                      <a:pt x="6383824" y="1181778"/>
                      <a:pt x="6360202" y="1198584"/>
                      <a:pt x="6342676" y="1186096"/>
                    </a:cubicBezTo>
                    <a:lnTo>
                      <a:pt x="5990421" y="935398"/>
                    </a:lnTo>
                    <a:cubicBezTo>
                      <a:pt x="5982533" y="929810"/>
                      <a:pt x="5971977" y="929810"/>
                      <a:pt x="5964090" y="935398"/>
                    </a:cubicBezTo>
                    <a:lnTo>
                      <a:pt x="5611834" y="1186096"/>
                    </a:lnTo>
                    <a:cubicBezTo>
                      <a:pt x="5594265" y="1198584"/>
                      <a:pt x="5570686" y="1181778"/>
                      <a:pt x="5577374" y="1161542"/>
                    </a:cubicBezTo>
                    <a:lnTo>
                      <a:pt x="5711910" y="755904"/>
                    </a:lnTo>
                    <a:cubicBezTo>
                      <a:pt x="5714915" y="746823"/>
                      <a:pt x="5711612" y="736845"/>
                      <a:pt x="5703782" y="731351"/>
                    </a:cubicBezTo>
                    <a:lnTo>
                      <a:pt x="5351568" y="480738"/>
                    </a:lnTo>
                    <a:cubicBezTo>
                      <a:pt x="5334000" y="468249"/>
                      <a:pt x="5343017" y="441029"/>
                      <a:pt x="5364692" y="441029"/>
                    </a:cubicBezTo>
                    <a:lnTo>
                      <a:pt x="5800090" y="441029"/>
                    </a:lnTo>
                    <a:cubicBezTo>
                      <a:pt x="5809827" y="441029"/>
                      <a:pt x="5818421" y="434933"/>
                      <a:pt x="5821426" y="425874"/>
                    </a:cubicBezTo>
                    <a:lnTo>
                      <a:pt x="5955961" y="20193"/>
                    </a:lnTo>
                    <a:moveTo>
                      <a:pt x="7733962" y="20193"/>
                    </a:moveTo>
                    <a:cubicBezTo>
                      <a:pt x="7740650" y="0"/>
                      <a:pt x="7769860" y="0"/>
                      <a:pt x="7776549" y="20193"/>
                    </a:cubicBezTo>
                    <a:lnTo>
                      <a:pt x="7911084" y="425831"/>
                    </a:lnTo>
                    <a:cubicBezTo>
                      <a:pt x="7914089" y="434891"/>
                      <a:pt x="7922684" y="440987"/>
                      <a:pt x="7932378" y="440987"/>
                    </a:cubicBezTo>
                    <a:lnTo>
                      <a:pt x="8367818" y="440987"/>
                    </a:lnTo>
                    <a:cubicBezTo>
                      <a:pt x="8389493" y="440987"/>
                      <a:pt x="8398552" y="468207"/>
                      <a:pt x="8380942" y="480695"/>
                    </a:cubicBezTo>
                    <a:lnTo>
                      <a:pt x="8028728" y="731393"/>
                    </a:lnTo>
                    <a:cubicBezTo>
                      <a:pt x="8020898" y="736887"/>
                      <a:pt x="8017595" y="746865"/>
                      <a:pt x="8020600" y="755947"/>
                    </a:cubicBezTo>
                    <a:lnTo>
                      <a:pt x="8155136" y="1161542"/>
                    </a:lnTo>
                    <a:cubicBezTo>
                      <a:pt x="8161824" y="1181778"/>
                      <a:pt x="8138202" y="1198584"/>
                      <a:pt x="8120676" y="1186096"/>
                    </a:cubicBezTo>
                    <a:lnTo>
                      <a:pt x="7768421" y="935398"/>
                    </a:lnTo>
                    <a:cubicBezTo>
                      <a:pt x="7760533" y="929810"/>
                      <a:pt x="7749977" y="929810"/>
                      <a:pt x="7742089" y="935398"/>
                    </a:cubicBezTo>
                    <a:lnTo>
                      <a:pt x="7389834" y="1186096"/>
                    </a:lnTo>
                    <a:cubicBezTo>
                      <a:pt x="7372265" y="1198584"/>
                      <a:pt x="7348686" y="1181778"/>
                      <a:pt x="7355374" y="1161542"/>
                    </a:cubicBezTo>
                    <a:lnTo>
                      <a:pt x="7489910" y="755904"/>
                    </a:lnTo>
                    <a:cubicBezTo>
                      <a:pt x="7492915" y="746823"/>
                      <a:pt x="7489612" y="736845"/>
                      <a:pt x="7481782" y="731351"/>
                    </a:cubicBezTo>
                    <a:lnTo>
                      <a:pt x="7129568" y="480738"/>
                    </a:lnTo>
                    <a:cubicBezTo>
                      <a:pt x="7112000" y="468249"/>
                      <a:pt x="7121017" y="441029"/>
                      <a:pt x="7142692" y="441029"/>
                    </a:cubicBezTo>
                    <a:lnTo>
                      <a:pt x="7578090" y="441029"/>
                    </a:lnTo>
                    <a:cubicBezTo>
                      <a:pt x="7587826" y="441029"/>
                      <a:pt x="7596421" y="434933"/>
                      <a:pt x="7599426" y="425874"/>
                    </a:cubicBezTo>
                    <a:lnTo>
                      <a:pt x="7733962" y="20193"/>
                    </a:lnTo>
                  </a:path>
                </a:pathLst>
              </a:custGeom>
              <a:solidFill>
                <a:srgbClr val="BD8F53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2599189" y="3027897"/>
            <a:ext cx="2906576" cy="411031"/>
            <a:chOff x="0" y="0"/>
            <a:chExt cx="3875435" cy="548041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875435" cy="548041"/>
              <a:chOff x="0" y="0"/>
              <a:chExt cx="8382000" cy="1185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8255" y="-5038"/>
                <a:ext cx="6620552" cy="1198584"/>
              </a:xfrm>
              <a:custGeom>
                <a:avLst/>
                <a:gdLst/>
                <a:ahLst/>
                <a:cxnLst/>
                <a:rect l="l" t="t" r="r" b="b"/>
                <a:pathLst>
                  <a:path w="6620552" h="1198584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399961" y="20193"/>
                    </a:moveTo>
                    <a:cubicBezTo>
                      <a:pt x="2406650" y="0"/>
                      <a:pt x="2435860" y="0"/>
                      <a:pt x="2442549" y="20193"/>
                    </a:cubicBezTo>
                    <a:lnTo>
                      <a:pt x="2577084" y="425831"/>
                    </a:lnTo>
                    <a:cubicBezTo>
                      <a:pt x="2580090" y="434891"/>
                      <a:pt x="2588683" y="440987"/>
                      <a:pt x="2598378" y="440987"/>
                    </a:cubicBezTo>
                    <a:lnTo>
                      <a:pt x="3033818" y="440987"/>
                    </a:lnTo>
                    <a:cubicBezTo>
                      <a:pt x="3055493" y="440987"/>
                      <a:pt x="3064552" y="468207"/>
                      <a:pt x="3046942" y="480695"/>
                    </a:cubicBezTo>
                    <a:lnTo>
                      <a:pt x="2694728" y="731393"/>
                    </a:lnTo>
                    <a:cubicBezTo>
                      <a:pt x="2686898" y="736887"/>
                      <a:pt x="2683595" y="746865"/>
                      <a:pt x="2686600" y="755947"/>
                    </a:cubicBezTo>
                    <a:lnTo>
                      <a:pt x="2821136" y="1161542"/>
                    </a:lnTo>
                    <a:cubicBezTo>
                      <a:pt x="2827824" y="1181778"/>
                      <a:pt x="2804202" y="1198584"/>
                      <a:pt x="2786676" y="1186096"/>
                    </a:cubicBezTo>
                    <a:lnTo>
                      <a:pt x="2434421" y="935398"/>
                    </a:lnTo>
                    <a:cubicBezTo>
                      <a:pt x="2426533" y="929810"/>
                      <a:pt x="2415977" y="929810"/>
                      <a:pt x="2408089" y="935398"/>
                    </a:cubicBezTo>
                    <a:lnTo>
                      <a:pt x="2055834" y="1186096"/>
                    </a:lnTo>
                    <a:cubicBezTo>
                      <a:pt x="2038265" y="1198584"/>
                      <a:pt x="2014686" y="1181778"/>
                      <a:pt x="2021374" y="1161542"/>
                    </a:cubicBezTo>
                    <a:lnTo>
                      <a:pt x="2155910" y="755904"/>
                    </a:lnTo>
                    <a:cubicBezTo>
                      <a:pt x="2158915" y="746823"/>
                      <a:pt x="2155612" y="736845"/>
                      <a:pt x="2147782" y="731351"/>
                    </a:cubicBezTo>
                    <a:lnTo>
                      <a:pt x="1795568" y="480738"/>
                    </a:lnTo>
                    <a:cubicBezTo>
                      <a:pt x="1778000" y="468249"/>
                      <a:pt x="1787017" y="441029"/>
                      <a:pt x="1808692" y="441029"/>
                    </a:cubicBezTo>
                    <a:lnTo>
                      <a:pt x="2244090" y="441029"/>
                    </a:lnTo>
                    <a:cubicBezTo>
                      <a:pt x="2253827" y="441029"/>
                      <a:pt x="2262420" y="434933"/>
                      <a:pt x="2265426" y="425874"/>
                    </a:cubicBezTo>
                    <a:lnTo>
                      <a:pt x="2399961" y="20193"/>
                    </a:lnTo>
                    <a:moveTo>
                      <a:pt x="4177961" y="20193"/>
                    </a:moveTo>
                    <a:cubicBezTo>
                      <a:pt x="4184650" y="0"/>
                      <a:pt x="4213860" y="0"/>
                      <a:pt x="4220549" y="20193"/>
                    </a:cubicBezTo>
                    <a:lnTo>
                      <a:pt x="4355084" y="425831"/>
                    </a:lnTo>
                    <a:cubicBezTo>
                      <a:pt x="4358089" y="434891"/>
                      <a:pt x="4366683" y="440987"/>
                      <a:pt x="4376378" y="440987"/>
                    </a:cubicBezTo>
                    <a:lnTo>
                      <a:pt x="4811818" y="440987"/>
                    </a:lnTo>
                    <a:cubicBezTo>
                      <a:pt x="4833493" y="440987"/>
                      <a:pt x="4842552" y="468207"/>
                      <a:pt x="4824942" y="480695"/>
                    </a:cubicBezTo>
                    <a:lnTo>
                      <a:pt x="4472728" y="731393"/>
                    </a:lnTo>
                    <a:cubicBezTo>
                      <a:pt x="4464898" y="736887"/>
                      <a:pt x="4461595" y="746865"/>
                      <a:pt x="4464600" y="755947"/>
                    </a:cubicBezTo>
                    <a:lnTo>
                      <a:pt x="4599136" y="1161542"/>
                    </a:lnTo>
                    <a:cubicBezTo>
                      <a:pt x="4605824" y="1181778"/>
                      <a:pt x="4582202" y="1198584"/>
                      <a:pt x="4564676" y="1186096"/>
                    </a:cubicBezTo>
                    <a:lnTo>
                      <a:pt x="4212421" y="935398"/>
                    </a:lnTo>
                    <a:cubicBezTo>
                      <a:pt x="4204533" y="929810"/>
                      <a:pt x="4193977" y="929810"/>
                      <a:pt x="4186090" y="935398"/>
                    </a:cubicBezTo>
                    <a:lnTo>
                      <a:pt x="3833834" y="1186096"/>
                    </a:lnTo>
                    <a:cubicBezTo>
                      <a:pt x="3816265" y="1198584"/>
                      <a:pt x="3792686" y="1181778"/>
                      <a:pt x="3799374" y="1161542"/>
                    </a:cubicBezTo>
                    <a:lnTo>
                      <a:pt x="3933910" y="755904"/>
                    </a:lnTo>
                    <a:cubicBezTo>
                      <a:pt x="3936915" y="746823"/>
                      <a:pt x="3933612" y="736845"/>
                      <a:pt x="3925782" y="731351"/>
                    </a:cubicBezTo>
                    <a:lnTo>
                      <a:pt x="3573568" y="480738"/>
                    </a:lnTo>
                    <a:cubicBezTo>
                      <a:pt x="3556000" y="468249"/>
                      <a:pt x="3565017" y="441029"/>
                      <a:pt x="3586692" y="441029"/>
                    </a:cubicBezTo>
                    <a:lnTo>
                      <a:pt x="4022090" y="441029"/>
                    </a:lnTo>
                    <a:cubicBezTo>
                      <a:pt x="4031827" y="441029"/>
                      <a:pt x="4040421" y="434933"/>
                      <a:pt x="4043426" y="425874"/>
                    </a:cubicBezTo>
                    <a:lnTo>
                      <a:pt x="4177961" y="20193"/>
                    </a:lnTo>
                    <a:moveTo>
                      <a:pt x="5955961" y="20193"/>
                    </a:moveTo>
                    <a:cubicBezTo>
                      <a:pt x="5962650" y="0"/>
                      <a:pt x="5991860" y="0"/>
                      <a:pt x="5998549" y="20193"/>
                    </a:cubicBezTo>
                    <a:lnTo>
                      <a:pt x="6133084" y="425831"/>
                    </a:lnTo>
                    <a:cubicBezTo>
                      <a:pt x="6136089" y="434891"/>
                      <a:pt x="6144683" y="440987"/>
                      <a:pt x="6154378" y="440987"/>
                    </a:cubicBezTo>
                    <a:lnTo>
                      <a:pt x="6589818" y="440987"/>
                    </a:lnTo>
                    <a:cubicBezTo>
                      <a:pt x="6611493" y="440987"/>
                      <a:pt x="6620552" y="468207"/>
                      <a:pt x="6602942" y="480695"/>
                    </a:cubicBezTo>
                    <a:lnTo>
                      <a:pt x="6250728" y="731393"/>
                    </a:lnTo>
                    <a:cubicBezTo>
                      <a:pt x="6242898" y="736887"/>
                      <a:pt x="6239595" y="746865"/>
                      <a:pt x="6242600" y="755947"/>
                    </a:cubicBezTo>
                    <a:lnTo>
                      <a:pt x="6377136" y="1161542"/>
                    </a:lnTo>
                    <a:cubicBezTo>
                      <a:pt x="6383824" y="1181778"/>
                      <a:pt x="6360202" y="1198584"/>
                      <a:pt x="6342676" y="1186096"/>
                    </a:cubicBezTo>
                    <a:lnTo>
                      <a:pt x="5990421" y="935398"/>
                    </a:lnTo>
                    <a:cubicBezTo>
                      <a:pt x="5982533" y="929810"/>
                      <a:pt x="5971977" y="929810"/>
                      <a:pt x="5964090" y="935398"/>
                    </a:cubicBezTo>
                    <a:lnTo>
                      <a:pt x="5611834" y="1186096"/>
                    </a:lnTo>
                    <a:cubicBezTo>
                      <a:pt x="5594265" y="1198584"/>
                      <a:pt x="5570686" y="1181778"/>
                      <a:pt x="5577374" y="1161542"/>
                    </a:cubicBezTo>
                    <a:lnTo>
                      <a:pt x="5711910" y="755904"/>
                    </a:lnTo>
                    <a:cubicBezTo>
                      <a:pt x="5714915" y="746823"/>
                      <a:pt x="5711612" y="736845"/>
                      <a:pt x="5703782" y="731351"/>
                    </a:cubicBezTo>
                    <a:lnTo>
                      <a:pt x="5351568" y="480738"/>
                    </a:lnTo>
                    <a:cubicBezTo>
                      <a:pt x="5334000" y="468249"/>
                      <a:pt x="5343017" y="441029"/>
                      <a:pt x="5364692" y="441029"/>
                    </a:cubicBezTo>
                    <a:lnTo>
                      <a:pt x="5800090" y="441029"/>
                    </a:lnTo>
                    <a:cubicBezTo>
                      <a:pt x="5809827" y="441029"/>
                      <a:pt x="5818421" y="434933"/>
                      <a:pt x="5821426" y="425874"/>
                    </a:cubicBezTo>
                    <a:lnTo>
                      <a:pt x="5955961" y="20193"/>
                    </a:lnTo>
                  </a:path>
                </a:pathLst>
              </a:custGeom>
              <a:solidFill>
                <a:srgbClr val="BD8F5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7103745" y="-5038"/>
                <a:ext cx="1286552" cy="1198584"/>
              </a:xfrm>
              <a:custGeom>
                <a:avLst/>
                <a:gdLst/>
                <a:ahLst/>
                <a:cxnLst/>
                <a:rect l="l" t="t" r="r" b="b"/>
                <a:pathLst>
                  <a:path w="1286552" h="1198584">
                    <a:moveTo>
                      <a:pt x="621962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89" y="434891"/>
                      <a:pt x="810684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6" y="441029"/>
                      <a:pt x="484421" y="434933"/>
                      <a:pt x="487426" y="425874"/>
                    </a:cubicBezTo>
                    <a:lnTo>
                      <a:pt x="621962" y="20193"/>
                    </a:lnTo>
                  </a:path>
                </a:pathLst>
              </a:custGeom>
              <a:solidFill>
                <a:srgbClr val="F4F1E8"/>
              </a:solidFill>
            </p:spPr>
          </p:sp>
        </p:grpSp>
      </p:grpSp>
      <p:sp>
        <p:nvSpPr>
          <p:cNvPr id="10" name="AutoShape 10"/>
          <p:cNvSpPr/>
          <p:nvPr/>
        </p:nvSpPr>
        <p:spPr>
          <a:xfrm>
            <a:off x="1028700" y="1105757"/>
            <a:ext cx="15177149" cy="453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81270" y="7627439"/>
            <a:ext cx="7688779" cy="140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5" lvl="1" indent="-291467" algn="ctr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Nâng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cao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nghiệp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vụ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quản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lí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và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vận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hành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nhà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hàng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,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cũng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như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các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kỹ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năng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lập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trình</a:t>
            </a:r>
            <a:endParaRPr lang="en-US" sz="2700" spc="359" dirty="0">
              <a:solidFill>
                <a:srgbClr val="BD8F53"/>
              </a:solidFill>
              <a:latin typeface="Muli Regula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25544" y="3814874"/>
            <a:ext cx="58002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Quá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trình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xây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dựng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đề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tài</a:t>
            </a:r>
            <a:endParaRPr lang="en-US" sz="3399" dirty="0">
              <a:solidFill>
                <a:srgbClr val="F4F1E8"/>
              </a:solidFill>
              <a:latin typeface="Cabin Regular Bold Italics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025544" y="4714695"/>
            <a:ext cx="5800232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305189" y="4039003"/>
            <a:ext cx="58002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Kết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quả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sản</a:t>
            </a:r>
            <a:r>
              <a:rPr lang="en-US" sz="3399" dirty="0">
                <a:solidFill>
                  <a:srgbClr val="F4F1E8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F4F1E8"/>
                </a:solidFill>
                <a:latin typeface="Cabin Regular Bold Italics"/>
              </a:rPr>
              <a:t>phẩm</a:t>
            </a:r>
            <a:endParaRPr lang="en-US" sz="3399" dirty="0">
              <a:solidFill>
                <a:srgbClr val="F4F1E8"/>
              </a:solidFill>
              <a:latin typeface="Cabin Regular Bold Italic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0993849" y="4714695"/>
            <a:ext cx="5800232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81270" y="5276670"/>
            <a:ext cx="7688779" cy="140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5" lvl="1" indent="-291467" algn="ctr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Đã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nghiên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cứu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và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học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hỏi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được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rất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nhiều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về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cả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kiến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thức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chuyên</a:t>
            </a:r>
            <a:r>
              <a:rPr lang="en-US" sz="2700" spc="359" dirty="0">
                <a:solidFill>
                  <a:srgbClr val="BD8F53"/>
                </a:solidFill>
                <a:latin typeface="Muli Regular Bold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 Bold"/>
              </a:rPr>
              <a:t>ngành</a:t>
            </a:r>
            <a:endParaRPr lang="en-US" sz="2700" spc="359" dirty="0">
              <a:solidFill>
                <a:srgbClr val="BD8F53"/>
              </a:solidFill>
              <a:latin typeface="Muli Regula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49576" y="5276670"/>
            <a:ext cx="7688779" cy="93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5" lvl="1" indent="-291467" algn="ctr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Áp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dụng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thành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công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công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nghệ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real 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49576" y="7627439"/>
            <a:ext cx="7688779" cy="140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5" lvl="1" indent="-291467" algn="ctr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WebApp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giúp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cho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quá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trình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quản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lý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và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vận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hành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được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tổ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chức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một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cách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chuyên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nghiệp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,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hiệu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quả</a:t>
            </a:r>
            <a:r>
              <a:rPr lang="en-US" sz="2700" spc="359" dirty="0">
                <a:solidFill>
                  <a:srgbClr val="BD8F53"/>
                </a:solidFill>
                <a:latin typeface="Muli Regular"/>
              </a:rPr>
              <a:t> </a:t>
            </a:r>
            <a:r>
              <a:rPr lang="en-US" sz="2700" spc="359" dirty="0" err="1">
                <a:solidFill>
                  <a:srgbClr val="BD8F53"/>
                </a:solidFill>
                <a:latin typeface="Muli Regular"/>
              </a:rPr>
              <a:t>hơn</a:t>
            </a:r>
            <a:endParaRPr lang="en-US" sz="2700" spc="359" dirty="0">
              <a:solidFill>
                <a:srgbClr val="BD8F53"/>
              </a:solidFill>
              <a:latin typeface="Muli Regular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0BA318F-925E-0BA7-EC78-97B688E8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35400" y="623634"/>
            <a:ext cx="968752" cy="964246"/>
          </a:xfrm>
          <a:prstGeom prst="rect">
            <a:avLst/>
          </a:prstGeom>
        </p:spPr>
      </p:pic>
      <p:grpSp>
        <p:nvGrpSpPr>
          <p:cNvPr id="24" name="Group 2">
            <a:extLst>
              <a:ext uri="{FF2B5EF4-FFF2-40B4-BE49-F238E27FC236}">
                <a16:creationId xmlns:a16="http://schemas.microsoft.com/office/drawing/2014/main" id="{15519523-2343-0484-B64B-388341B95694}"/>
              </a:ext>
            </a:extLst>
          </p:cNvPr>
          <p:cNvGrpSpPr/>
          <p:nvPr/>
        </p:nvGrpSpPr>
        <p:grpSpPr>
          <a:xfrm>
            <a:off x="21564600" y="-7886700"/>
            <a:ext cx="7997710" cy="7368066"/>
            <a:chOff x="0" y="0"/>
            <a:chExt cx="10663613" cy="9824088"/>
          </a:xfrm>
        </p:grpSpPr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159760A0-1102-DD23-432C-D451518FC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09" b="3709"/>
            <a:stretch>
              <a:fillRect/>
            </a:stretch>
          </p:blipFill>
          <p:spPr>
            <a:xfrm>
              <a:off x="0" y="0"/>
              <a:ext cx="10663613" cy="9824088"/>
            </a:xfrm>
            <a:prstGeom prst="rect">
              <a:avLst/>
            </a:prstGeom>
          </p:spPr>
        </p:pic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0B3D8A68-A747-0F78-70B7-B9ED060BE22F}"/>
              </a:ext>
            </a:extLst>
          </p:cNvPr>
          <p:cNvSpPr txBox="1"/>
          <p:nvPr/>
        </p:nvSpPr>
        <p:spPr>
          <a:xfrm>
            <a:off x="22098000" y="123571"/>
            <a:ext cx="652318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Hướng</a:t>
            </a:r>
            <a:r>
              <a:rPr lang="en-US" sz="6600" dirty="0">
                <a:solidFill>
                  <a:srgbClr val="9B4819"/>
                </a:solidFill>
                <a:latin typeface="Cabin Regular"/>
              </a:rPr>
              <a:t> </a:t>
            </a: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phát</a:t>
            </a:r>
            <a:r>
              <a:rPr lang="en-US" sz="6600" dirty="0">
                <a:solidFill>
                  <a:srgbClr val="9B4819"/>
                </a:solidFill>
                <a:latin typeface="Cabin Regular"/>
              </a:rPr>
              <a:t> </a:t>
            </a: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triển</a:t>
            </a:r>
            <a:endParaRPr lang="en-US" sz="6600" dirty="0">
              <a:solidFill>
                <a:srgbClr val="9B4819"/>
              </a:solidFill>
              <a:latin typeface="Cabin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4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69799"/>
            <a:ext cx="7997710" cy="7368066"/>
            <a:chOff x="0" y="0"/>
            <a:chExt cx="10663613" cy="98240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09" b="3709"/>
            <a:stretch>
              <a:fillRect/>
            </a:stretch>
          </p:blipFill>
          <p:spPr>
            <a:xfrm>
              <a:off x="0" y="0"/>
              <a:ext cx="10663613" cy="982408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2087013" y="700767"/>
            <a:ext cx="652318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Hướng</a:t>
            </a:r>
            <a:r>
              <a:rPr lang="en-US" sz="6600" dirty="0">
                <a:solidFill>
                  <a:srgbClr val="9B4819"/>
                </a:solidFill>
                <a:latin typeface="Cabin Regular"/>
              </a:rPr>
              <a:t> </a:t>
            </a: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phát</a:t>
            </a:r>
            <a:r>
              <a:rPr lang="en-US" sz="6600" dirty="0">
                <a:solidFill>
                  <a:srgbClr val="9B4819"/>
                </a:solidFill>
                <a:latin typeface="Cabin Regular"/>
              </a:rPr>
              <a:t> </a:t>
            </a:r>
            <a:r>
              <a:rPr lang="en-US" sz="6600" dirty="0" err="1">
                <a:solidFill>
                  <a:srgbClr val="9B4819"/>
                </a:solidFill>
                <a:latin typeface="Cabin Regular"/>
              </a:rPr>
              <a:t>triển</a:t>
            </a:r>
            <a:endParaRPr lang="en-US" sz="6600" dirty="0">
              <a:solidFill>
                <a:srgbClr val="9B4819"/>
              </a:solidFill>
              <a:latin typeface="Cabin Regular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249"/>
              </p:ext>
            </p:extLst>
          </p:nvPr>
        </p:nvGraphicFramePr>
        <p:xfrm>
          <a:off x="9906000" y="1333500"/>
          <a:ext cx="6817915" cy="8258716"/>
        </p:xfrm>
        <a:graphic>
          <a:graphicData uri="http://schemas.openxmlformats.org/drawingml/2006/table">
            <a:tbl>
              <a:tblPr/>
              <a:tblGrid>
                <a:gridCol w="681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0999">
                <a:tc>
                  <a:txBody>
                    <a:bodyPr/>
                    <a:lstStyle/>
                    <a:p>
                      <a:pPr marL="712468" lvl="1" indent="-356234" algn="ctr">
                        <a:lnSpc>
                          <a:spcPts val="46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9B4819"/>
                          </a:solidFill>
                          <a:latin typeface="Cabin Regular Italics"/>
                        </a:rPr>
                        <a:t>Tích hợp hệ thống thanh toán trực tuyến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699">
                <a:tc>
                  <a:txBody>
                    <a:bodyPr/>
                    <a:lstStyle/>
                    <a:p>
                      <a:pPr marL="712468" lvl="1" indent="-356234" algn="ctr">
                        <a:lnSpc>
                          <a:spcPts val="46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9B4819"/>
                          </a:solidFill>
                          <a:latin typeface="Cabin Regular Italics"/>
                        </a:rPr>
                        <a:t>Tích hợp chức năng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699">
                <a:tc>
                  <a:txBody>
                    <a:bodyPr/>
                    <a:lstStyle/>
                    <a:p>
                      <a:pPr marL="712468" lvl="1" indent="-356234" algn="ctr">
                        <a:lnSpc>
                          <a:spcPts val="46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9B4819"/>
                          </a:solidFill>
                          <a:latin typeface="Cabin Regular Italics"/>
                        </a:rPr>
                        <a:t>Tích hợp hệ thống đặt bàn và đặt món trên ứng dụng di động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5">
                <a:tc>
                  <a:txBody>
                    <a:bodyPr/>
                    <a:lstStyle/>
                    <a:p>
                      <a:pPr marL="712468" lvl="1" indent="-356234" algn="ctr">
                        <a:lnSpc>
                          <a:spcPts val="46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9B4819"/>
                          </a:solidFill>
                          <a:latin typeface="Cabin Regular Italics"/>
                        </a:rPr>
                        <a:t>Hoàn thiện các chức năng tương tác với khách hàng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1198" y="-214504"/>
            <a:ext cx="9176523" cy="10818321"/>
            <a:chOff x="0" y="0"/>
            <a:chExt cx="2416862" cy="2849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6862" cy="2849270"/>
            </a:xfrm>
            <a:custGeom>
              <a:avLst/>
              <a:gdLst/>
              <a:ahLst/>
              <a:cxnLst/>
              <a:rect l="l" t="t" r="r" b="b"/>
              <a:pathLst>
                <a:path w="2416862" h="2849270">
                  <a:moveTo>
                    <a:pt x="0" y="0"/>
                  </a:moveTo>
                  <a:lnTo>
                    <a:pt x="2416862" y="0"/>
                  </a:lnTo>
                  <a:lnTo>
                    <a:pt x="2416862" y="2849270"/>
                  </a:lnTo>
                  <a:lnTo>
                    <a:pt x="0" y="2849270"/>
                  </a:ln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2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13" y="7263966"/>
            <a:ext cx="731393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11053" y="4887642"/>
            <a:ext cx="473507" cy="4498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303" b="10717"/>
          <a:stretch>
            <a:fillRect/>
          </a:stretch>
        </p:blipFill>
        <p:spPr>
          <a:xfrm>
            <a:off x="10802909" y="7628901"/>
            <a:ext cx="473507" cy="5060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02909" y="2161018"/>
            <a:ext cx="489794" cy="4897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4435" y="1126311"/>
            <a:ext cx="8385506" cy="910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Hồ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Hoàng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Triết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Căn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thiết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kế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 HTML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ASP,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thống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kê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2002.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Phạm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Trung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Kiên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Kỹ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thuật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với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Ajax,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Hồng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Đức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2007.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Thạc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Bình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Cường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Vũ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Thị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Hậu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Giáo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thiết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kế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Giáo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dục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Việt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Nam, 2011.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Charles Wyke Smith,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Định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kiểu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với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CSS,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Trí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thức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2013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Jole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Murach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Cơ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PHP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MySQL,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Khoa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học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kỹ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thuật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2013.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Đậu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Quang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Tuấn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Tự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học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thiết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kế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bằng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Java Script,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Nhà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xuất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bản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Giao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thông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vận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tải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2006</a:t>
            </a:r>
          </a:p>
          <a:p>
            <a:pPr algn="just">
              <a:lnSpc>
                <a:spcPts val="4474"/>
              </a:lnSpc>
            </a:pP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Dương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Quang </a:t>
            </a:r>
            <a:r>
              <a:rPr lang="en-US" sz="2043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Thiện</a:t>
            </a:r>
            <a:r>
              <a:rPr lang="en-US" sz="2043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C# VÀ NET FRAMEWORK, NXB: </a:t>
            </a:r>
            <a:r>
              <a:rPr lang="en-US" sz="2043" u="sng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Tổng</a:t>
            </a:r>
            <a:r>
              <a:rPr lang="en-US" sz="2043" u="sng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u="sng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hợp</a:t>
            </a:r>
            <a:r>
              <a:rPr lang="en-US" sz="2043" u="sng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43" u="sng" dirty="0" err="1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TP.Hồ</a:t>
            </a:r>
            <a:r>
              <a:rPr lang="en-US" sz="2043" u="sng" dirty="0">
                <a:solidFill>
                  <a:schemeClr val="bg1"/>
                </a:solidFill>
                <a:latin typeface="Muli 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Chí Minh</a:t>
            </a:r>
          </a:p>
          <a:p>
            <a:pPr algn="just">
              <a:lnSpc>
                <a:spcPts val="4255"/>
              </a:lnSpc>
            </a:pPr>
            <a:endParaRPr lang="en-US" sz="2043" u="sng" dirty="0">
              <a:solidFill>
                <a:srgbClr val="0000FF"/>
              </a:solidFill>
              <a:latin typeface="Muli Regular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just">
              <a:lnSpc>
                <a:spcPts val="4255"/>
              </a:lnSpc>
            </a:pPr>
            <a:endParaRPr lang="en-US" sz="2043" u="sng" dirty="0">
              <a:solidFill>
                <a:srgbClr val="0000FF"/>
              </a:solidFill>
              <a:latin typeface="Muli Regular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5289" y="479118"/>
            <a:ext cx="6932122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4200" spc="-84" dirty="0">
                <a:solidFill>
                  <a:schemeClr val="bg1"/>
                </a:solidFill>
                <a:latin typeface="Cabin Regular"/>
              </a:rPr>
              <a:t>Danh </a:t>
            </a:r>
            <a:r>
              <a:rPr lang="en-US" sz="4200" spc="-84" dirty="0" err="1">
                <a:solidFill>
                  <a:schemeClr val="bg1"/>
                </a:solidFill>
                <a:latin typeface="Cabin Regular"/>
              </a:rPr>
              <a:t>mục</a:t>
            </a:r>
            <a:r>
              <a:rPr lang="en-US" sz="4200" spc="-84" dirty="0">
                <a:solidFill>
                  <a:schemeClr val="bg1"/>
                </a:solidFill>
                <a:latin typeface="Cabin Regular"/>
              </a:rPr>
              <a:t> </a:t>
            </a:r>
            <a:r>
              <a:rPr lang="en-US" sz="4200" spc="-84" dirty="0" err="1">
                <a:solidFill>
                  <a:schemeClr val="bg1"/>
                </a:solidFill>
                <a:latin typeface="Cabin Regular"/>
              </a:rPr>
              <a:t>tài</a:t>
            </a:r>
            <a:r>
              <a:rPr lang="en-US" sz="4200" spc="-84" dirty="0">
                <a:solidFill>
                  <a:schemeClr val="bg1"/>
                </a:solidFill>
                <a:latin typeface="Cabin Regular"/>
              </a:rPr>
              <a:t> </a:t>
            </a:r>
            <a:r>
              <a:rPr lang="en-US" sz="4200" spc="-84" dirty="0" err="1">
                <a:solidFill>
                  <a:schemeClr val="bg1"/>
                </a:solidFill>
                <a:latin typeface="Cabin Regular"/>
              </a:rPr>
              <a:t>liệu</a:t>
            </a:r>
            <a:r>
              <a:rPr lang="en-US" sz="4200" spc="-84" dirty="0">
                <a:solidFill>
                  <a:schemeClr val="bg1"/>
                </a:solidFill>
                <a:latin typeface="Cabin Regular"/>
              </a:rPr>
              <a:t> </a:t>
            </a:r>
            <a:r>
              <a:rPr lang="en-US" sz="4200" spc="-84" dirty="0" err="1">
                <a:solidFill>
                  <a:schemeClr val="bg1"/>
                </a:solidFill>
                <a:latin typeface="Cabin Regular"/>
              </a:rPr>
              <a:t>tham</a:t>
            </a:r>
            <a:r>
              <a:rPr lang="en-US" sz="4200" spc="-84" dirty="0">
                <a:solidFill>
                  <a:schemeClr val="bg1"/>
                </a:solidFill>
                <a:latin typeface="Cabin Regular"/>
              </a:rPr>
              <a:t> </a:t>
            </a:r>
            <a:r>
              <a:rPr lang="en-US" sz="4200" spc="-84" dirty="0" err="1">
                <a:solidFill>
                  <a:schemeClr val="bg1"/>
                </a:solidFill>
                <a:latin typeface="Cabin Regular"/>
              </a:rPr>
              <a:t>khảo</a:t>
            </a:r>
            <a:endParaRPr lang="en-US" sz="4200" spc="-84" dirty="0">
              <a:solidFill>
                <a:schemeClr val="bg1"/>
              </a:solidFill>
              <a:latin typeface="Cabin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8059" y="-25952"/>
            <a:ext cx="8385506" cy="114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5"/>
              </a:lnSpc>
            </a:pPr>
            <a:endParaRPr dirty="0"/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[1] Jeffrey </a:t>
            </a:r>
            <a:r>
              <a:rPr lang="en-US" sz="2043" dirty="0" err="1">
                <a:latin typeface="Muli Regular"/>
              </a:rPr>
              <a:t>Zeldman,Designing</a:t>
            </a:r>
            <a:r>
              <a:rPr lang="en-US" sz="2043" dirty="0">
                <a:latin typeface="Muli Regular"/>
              </a:rPr>
              <a:t> with Web Standards, 2003.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[2] </a:t>
            </a:r>
            <a:r>
              <a:rPr lang="en-US" sz="2043" dirty="0" err="1">
                <a:latin typeface="Muli Regular"/>
              </a:rPr>
              <a:t>Imar</a:t>
            </a:r>
            <a:r>
              <a:rPr lang="en-US" sz="2043" dirty="0">
                <a:latin typeface="Muli Regular"/>
              </a:rPr>
              <a:t> </a:t>
            </a:r>
            <a:r>
              <a:rPr lang="en-US" sz="2043" dirty="0" err="1">
                <a:latin typeface="Muli Regular"/>
              </a:rPr>
              <a:t>Spaanjaars</a:t>
            </a:r>
            <a:r>
              <a:rPr lang="en-US" sz="2043" dirty="0">
                <a:latin typeface="Muli Regular"/>
              </a:rPr>
              <a:t>, Beginning ASP.NET 4: in C# and VB, 2010. 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[3] </a:t>
            </a:r>
            <a:r>
              <a:rPr lang="en-US" sz="2043" u="sng" dirty="0">
                <a:latin typeface="Muli Regular"/>
                <a:hlinkClick r:id="rId9" tooltip="https://www.microsoftpressstore.com/authors/bio.aspx?a=3bcd6647-72f9-4e80-a25a-285cc25259b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 Shepherd,</a:t>
            </a:r>
            <a:r>
              <a:rPr lang="en-US" sz="2043" dirty="0">
                <a:latin typeface="Muli Regular"/>
              </a:rPr>
              <a:t> Microsoft </a:t>
            </a:r>
            <a:r>
              <a:rPr lang="en-US" sz="2043" dirty="0" err="1">
                <a:latin typeface="Muli Regular"/>
              </a:rPr>
              <a:t>ASP.Net</a:t>
            </a:r>
            <a:r>
              <a:rPr lang="en-US" sz="2043" dirty="0">
                <a:latin typeface="Muli Regular"/>
              </a:rPr>
              <a:t> 4 Step by step, 15/5/2010. 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[4] Jon Duckett, Design and Build Websites, 2011. 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[5] Jennifer </a:t>
            </a:r>
            <a:r>
              <a:rPr lang="en-US" sz="2043" dirty="0" err="1">
                <a:latin typeface="Muli Regular"/>
              </a:rPr>
              <a:t>Robbins,Learning</a:t>
            </a:r>
            <a:r>
              <a:rPr lang="en-US" sz="2043" dirty="0">
                <a:latin typeface="Muli Regular"/>
              </a:rPr>
              <a:t> Web Design, 2012. 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[6] Dean Alan Hume, Fast ASP.NET Websites, Manning; 1st edition (September 8, 2013).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[7] Toi B. Wright (Author), ASP.NET 4 24-Hour Trainer, </a:t>
            </a:r>
            <a:r>
              <a:rPr lang="en-US" sz="2043" dirty="0" err="1">
                <a:latin typeface="Muli Regular"/>
              </a:rPr>
              <a:t>Wrox</a:t>
            </a:r>
            <a:r>
              <a:rPr lang="en-US" sz="2043" dirty="0">
                <a:latin typeface="Muli Regular"/>
              </a:rPr>
              <a:t>; 1st edition (July 6, 2010)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[8] </a:t>
            </a:r>
            <a:r>
              <a:rPr lang="en-US" sz="2043" u="sng" dirty="0">
                <a:latin typeface="Muli Regular"/>
                <a:hlinkClick r:id="rId10" tooltip="https://www.amazon.com/s/ref=dp_byline_sr_book_1?ie=UTF8&amp;field-author=Matthew+MacDonald&amp;text=Matthew+MacDonald&amp;sort=relevancerank&amp;search-alias=book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MacDonald</a:t>
            </a:r>
            <a:r>
              <a:rPr lang="en-US" sz="2043" dirty="0">
                <a:latin typeface="Muli Regular"/>
              </a:rPr>
              <a:t>, Pro ASP.NET 4 in C# 2010 (Expert's Voice in .NET), </a:t>
            </a:r>
            <a:r>
              <a:rPr lang="en-US" sz="2043" dirty="0" err="1">
                <a:latin typeface="Muli Regular"/>
              </a:rPr>
              <a:t>Apress</a:t>
            </a:r>
            <a:r>
              <a:rPr lang="en-US" sz="2043" dirty="0">
                <a:latin typeface="Muli Regular"/>
              </a:rPr>
              <a:t>; 4th ed. edition (June 29, 2010).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[9] Matthew MacDonald, Pro WPF 4.5 in C#: Windows Presentation Foundation in .NET 4.5, </a:t>
            </a:r>
            <a:r>
              <a:rPr lang="en-US" sz="2043" dirty="0" err="1">
                <a:latin typeface="Muli Regular"/>
              </a:rPr>
              <a:t>Apress</a:t>
            </a:r>
            <a:r>
              <a:rPr lang="en-US" sz="2043" dirty="0">
                <a:latin typeface="Muli Regular"/>
              </a:rPr>
              <a:t>; 4th ed. edition (November 27, 2012).</a:t>
            </a:r>
          </a:p>
          <a:p>
            <a:pPr algn="just">
              <a:lnSpc>
                <a:spcPts val="4495"/>
              </a:lnSpc>
            </a:pPr>
            <a:r>
              <a:rPr lang="en-US" sz="2043" dirty="0">
                <a:latin typeface="Muli Regular"/>
              </a:rPr>
              <a:t>[10] Matthew MacDonald, Pro .NET 2.0 Windows Forms and Custom Controls in C#, </a:t>
            </a:r>
            <a:r>
              <a:rPr lang="en-US" sz="2043" dirty="0" err="1">
                <a:latin typeface="Muli Regular"/>
              </a:rPr>
              <a:t>Apress</a:t>
            </a:r>
            <a:r>
              <a:rPr lang="en-US" sz="2043" dirty="0">
                <a:latin typeface="Muli Regular"/>
              </a:rPr>
              <a:t>; 1st Corrected ed., Corr. 3rd printing edition (December 20, 2005).</a:t>
            </a:r>
          </a:p>
          <a:p>
            <a:pPr algn="just">
              <a:lnSpc>
                <a:spcPts val="4495"/>
              </a:lnSpc>
            </a:pPr>
            <a:endParaRPr lang="en-US" sz="2043" dirty="0">
              <a:solidFill>
                <a:srgbClr val="000000"/>
              </a:solidFill>
              <a:latin typeface="Muli Regular"/>
            </a:endParaRPr>
          </a:p>
          <a:p>
            <a:pPr algn="just">
              <a:lnSpc>
                <a:spcPts val="4275"/>
              </a:lnSpc>
            </a:pPr>
            <a:endParaRPr lang="en-US" sz="2043" dirty="0">
              <a:solidFill>
                <a:srgbClr val="000000"/>
              </a:solidFill>
              <a:latin typeface="Muli Regular"/>
            </a:endParaRPr>
          </a:p>
          <a:p>
            <a:pPr marL="0" lvl="0" indent="0" algn="just">
              <a:lnSpc>
                <a:spcPts val="4275"/>
              </a:lnSpc>
            </a:pPr>
            <a:endParaRPr lang="en-US" sz="2043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5046395" y="1967871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188" y="-4317446"/>
            <a:ext cx="8968224" cy="863489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17004" y="3047496"/>
            <a:ext cx="10894395" cy="4071084"/>
            <a:chOff x="0" y="0"/>
            <a:chExt cx="13405321" cy="5428112"/>
          </a:xfrm>
        </p:grpSpPr>
        <p:sp>
          <p:nvSpPr>
            <p:cNvPr id="5" name="TextBox 5"/>
            <p:cNvSpPr txBox="1"/>
            <p:nvPr/>
          </p:nvSpPr>
          <p:spPr>
            <a:xfrm>
              <a:off x="0" y="60070"/>
              <a:ext cx="13405321" cy="154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191919"/>
                  </a:solidFill>
                  <a:latin typeface="Arsenal Bold"/>
                </a:rPr>
                <a:t>Kết Thúc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04020"/>
              <a:ext cx="13405321" cy="333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9"/>
                </a:lnSpc>
              </a:pP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Em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xin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cảm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ơn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thầy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cô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đã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dành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thời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gian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lắng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nghe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bài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thuyết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trình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của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en-US" sz="4499" dirty="0" err="1">
                  <a:solidFill>
                    <a:srgbClr val="191919"/>
                  </a:solidFill>
                  <a:latin typeface="Clear Sans Regular"/>
                </a:rPr>
                <a:t>em</a:t>
              </a:r>
              <a:r>
                <a:rPr lang="en-US" sz="4499" dirty="0">
                  <a:solidFill>
                    <a:srgbClr val="191919"/>
                  </a:solidFill>
                  <a:latin typeface="Clear Sans Regular"/>
                </a:rPr>
                <a:t> !</a:t>
              </a:r>
            </a:p>
            <a:p>
              <a:pPr algn="ctr">
                <a:lnSpc>
                  <a:spcPts val="4949"/>
                </a:lnSpc>
              </a:pPr>
              <a:endParaRPr lang="en-US" sz="4499" dirty="0">
                <a:solidFill>
                  <a:srgbClr val="191919"/>
                </a:solidFill>
                <a:latin typeface="Clear Sans Regular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46245" y="2871666"/>
            <a:ext cx="2281713" cy="21969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9731" y="8016263"/>
            <a:ext cx="4634548" cy="396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66860"/>
            <a:ext cx="3486041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Cabin Regular"/>
              </a:rPr>
              <a:t>Nội dung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544781" y="1091683"/>
            <a:ext cx="12642464" cy="9525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192187" y="8064767"/>
            <a:ext cx="18697290" cy="2321868"/>
            <a:chOff x="0" y="0"/>
            <a:chExt cx="24929720" cy="309582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5155" b="66216"/>
            <a:stretch>
              <a:fillRect/>
            </a:stretch>
          </p:blipFill>
          <p:spPr>
            <a:xfrm>
              <a:off x="0" y="0"/>
              <a:ext cx="24929720" cy="3095824"/>
            </a:xfrm>
            <a:prstGeom prst="rect">
              <a:avLst/>
            </a:prstGeom>
          </p:spPr>
        </p:pic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605892" y="3452812"/>
          <a:ext cx="7539594" cy="4466631"/>
        </p:xfrm>
        <a:graphic>
          <a:graphicData uri="http://schemas.openxmlformats.org/drawingml/2006/table">
            <a:tbl>
              <a:tblPr/>
              <a:tblGrid>
                <a:gridCol w="106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4301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Cabin Regular Bold Italics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 spc="293" dirty="0">
                          <a:solidFill>
                            <a:srgbClr val="000000"/>
                          </a:solidFill>
                          <a:latin typeface="Muli Regular"/>
                        </a:rPr>
                        <a:t>CƠ SỞ LÝ THUYẾT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33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Cabin Regular Bold Italics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 spc="293" dirty="0">
                          <a:solidFill>
                            <a:srgbClr val="000000"/>
                          </a:solidFill>
                          <a:latin typeface="Muli Regular"/>
                        </a:rPr>
                        <a:t>KẾT LUẬN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744943" y="3452813"/>
          <a:ext cx="8250682" cy="4466630"/>
        </p:xfrm>
        <a:graphic>
          <a:graphicData uri="http://schemas.openxmlformats.org/drawingml/2006/table">
            <a:tbl>
              <a:tblPr/>
              <a:tblGrid>
                <a:gridCol w="106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407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9B4819"/>
                          </a:solidFill>
                          <a:latin typeface="Cabin Regular Bold Italics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 spc="293" dirty="0">
                          <a:solidFill>
                            <a:srgbClr val="000000"/>
                          </a:solidFill>
                          <a:latin typeface="Muli Regular"/>
                        </a:rPr>
                        <a:t>TỔNG QUAN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55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Cabin Regular Bold Italics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019"/>
                        </a:lnSpc>
                        <a:defRPr/>
                      </a:pPr>
                      <a:r>
                        <a:rPr lang="en-US" sz="4299" spc="300" dirty="0">
                          <a:solidFill>
                            <a:srgbClr val="000000"/>
                          </a:solidFill>
                          <a:latin typeface="Muli Regular"/>
                        </a:rPr>
                        <a:t>CÀI ĐẶT THỬ NGHIỆM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A561F49F-C348-E86B-9E1C-FB89E7FDDC99}"/>
              </a:ext>
            </a:extLst>
          </p:cNvPr>
          <p:cNvGrpSpPr>
            <a:grpSpLocks noChangeAspect="1"/>
          </p:cNvGrpSpPr>
          <p:nvPr/>
        </p:nvGrpSpPr>
        <p:grpSpPr>
          <a:xfrm>
            <a:off x="25875982" y="-6279022"/>
            <a:ext cx="5432191" cy="7780280"/>
            <a:chOff x="0" y="0"/>
            <a:chExt cx="4433570" cy="6350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971A262-AA95-C771-0831-1EF3A010C8ED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-5990" r="-5990"/>
              </a:stretch>
            </a:blipFill>
          </p:spPr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588D1205-394B-1FE5-8C60-214066E61E0A}"/>
              </a:ext>
            </a:extLst>
          </p:cNvPr>
          <p:cNvSpPr txBox="1"/>
          <p:nvPr/>
        </p:nvSpPr>
        <p:spPr>
          <a:xfrm>
            <a:off x="32156400" y="-7513439"/>
            <a:ext cx="9638557" cy="147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6"/>
              </a:lnSpc>
              <a:spcBef>
                <a:spcPct val="0"/>
              </a:spcBef>
            </a:pPr>
            <a:r>
              <a:rPr lang="en-US" sz="10121" dirty="0">
                <a:solidFill>
                  <a:srgbClr val="9B4819"/>
                </a:solidFill>
                <a:latin typeface="Cabin Regular Italics"/>
              </a:rPr>
              <a:t>PHẦN I 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6F14613A-80A3-935A-A598-079D1BA9B723}"/>
              </a:ext>
            </a:extLst>
          </p:cNvPr>
          <p:cNvSpPr txBox="1"/>
          <p:nvPr/>
        </p:nvSpPr>
        <p:spPr>
          <a:xfrm>
            <a:off x="-16535400" y="3714750"/>
            <a:ext cx="666617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19"/>
              </a:lnSpc>
              <a:spcBef>
                <a:spcPct val="0"/>
              </a:spcBef>
            </a:pPr>
            <a:r>
              <a:rPr lang="en-US" sz="9099" u="none" dirty="0">
                <a:solidFill>
                  <a:srgbClr val="000000"/>
                </a:solidFill>
                <a:latin typeface="Cabin Regular Bold"/>
              </a:rPr>
              <a:t>TỔNG QUAN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D4CBF5B-DBAE-8515-5BF3-610B6EB5D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83000" y="480145"/>
            <a:ext cx="1200082" cy="119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8723" y="0"/>
            <a:ext cx="8369277" cy="10287000"/>
            <a:chOff x="0" y="0"/>
            <a:chExt cx="1968573" cy="2419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573" cy="2419649"/>
            </a:xfrm>
            <a:custGeom>
              <a:avLst/>
              <a:gdLst/>
              <a:ahLst/>
              <a:cxnLst/>
              <a:rect l="l" t="t" r="r" b="b"/>
              <a:pathLst>
                <a:path w="1968573" h="2419649">
                  <a:moveTo>
                    <a:pt x="0" y="0"/>
                  </a:moveTo>
                  <a:lnTo>
                    <a:pt x="1968573" y="0"/>
                  </a:lnTo>
                  <a:lnTo>
                    <a:pt x="1968573" y="2419649"/>
                  </a:lnTo>
                  <a:lnTo>
                    <a:pt x="0" y="2419649"/>
                  </a:lnTo>
                  <a:close/>
                </a:path>
              </a:pathLst>
            </a:custGeom>
            <a:solidFill>
              <a:srgbClr val="9B48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87266" y="1561694"/>
            <a:ext cx="5432191" cy="7780280"/>
            <a:chOff x="0" y="0"/>
            <a:chExt cx="443357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5990" r="-5990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3425537" y="1028700"/>
            <a:ext cx="12761708" cy="629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2930249"/>
            <a:ext cx="10060348" cy="1909151"/>
            <a:chOff x="0" y="0"/>
            <a:chExt cx="13413797" cy="254553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8084">
              <a:off x="9371416" y="298206"/>
              <a:ext cx="3912472" cy="1949122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241465"/>
              <a:ext cx="12851409" cy="1970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36"/>
                </a:lnSpc>
                <a:spcBef>
                  <a:spcPct val="0"/>
                </a:spcBef>
              </a:pPr>
              <a:r>
                <a:rPr lang="en-US" sz="10121" dirty="0">
                  <a:solidFill>
                    <a:srgbClr val="9B4819"/>
                  </a:solidFill>
                  <a:latin typeface="Cabin Regular Italics"/>
                </a:rPr>
                <a:t>PHẦN I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5804012"/>
            <a:ext cx="666617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19"/>
              </a:lnSpc>
              <a:spcBef>
                <a:spcPct val="0"/>
              </a:spcBef>
            </a:pPr>
            <a:r>
              <a:rPr lang="en-US" sz="9099" u="none" dirty="0">
                <a:solidFill>
                  <a:srgbClr val="000000"/>
                </a:solidFill>
                <a:latin typeface="Cabin Regular Bold"/>
              </a:rPr>
              <a:t>TỔNG QUAN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2F9B58EE-A8BB-E1E2-35DB-CD2D99B369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215174" y="-2120311"/>
            <a:ext cx="1413921" cy="1413921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258B254A-CA0C-95DA-9732-4D32380E8D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5017564" y="-3902726"/>
            <a:ext cx="736271" cy="654462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5498E83D-D78F-3F7C-B5C2-8D38FF2C0D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4825601" y="-1740582"/>
            <a:ext cx="660655" cy="600595"/>
          </a:xfrm>
          <a:prstGeom prst="rect">
            <a:avLst/>
          </a:prstGeom>
        </p:spPr>
      </p:pic>
      <p:grpSp>
        <p:nvGrpSpPr>
          <p:cNvPr id="20" name="Group 17">
            <a:extLst>
              <a:ext uri="{FF2B5EF4-FFF2-40B4-BE49-F238E27FC236}">
                <a16:creationId xmlns:a16="http://schemas.microsoft.com/office/drawing/2014/main" id="{F100DC64-4054-31D5-F1A5-D2F080A7FC5C}"/>
              </a:ext>
            </a:extLst>
          </p:cNvPr>
          <p:cNvGrpSpPr/>
          <p:nvPr/>
        </p:nvGrpSpPr>
        <p:grpSpPr>
          <a:xfrm>
            <a:off x="-6841175" y="-253450"/>
            <a:ext cx="4691803" cy="1534688"/>
            <a:chOff x="0" y="0"/>
            <a:chExt cx="6255737" cy="2046250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43BB2C50-03BC-5AFC-68C1-7FC5D8CB2EB7}"/>
                </a:ext>
              </a:extLst>
            </p:cNvPr>
            <p:cNvSpPr txBox="1"/>
            <p:nvPr/>
          </p:nvSpPr>
          <p:spPr>
            <a:xfrm>
              <a:off x="0" y="0"/>
              <a:ext cx="625573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Cabin Regular Bold"/>
                </a:rPr>
                <a:t>Quản lí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593F1BCE-9BE5-2D0B-C9B2-216061EB157B}"/>
                </a:ext>
              </a:extLst>
            </p:cNvPr>
            <p:cNvSpPr txBox="1"/>
            <p:nvPr/>
          </p:nvSpPr>
          <p:spPr>
            <a:xfrm>
              <a:off x="0" y="1037944"/>
              <a:ext cx="62557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uli Regular Bold"/>
                </a:rPr>
                <a:t>Nâng cao khả năng quản lí, giảm thiểu sai xót</a:t>
              </a:r>
            </a:p>
          </p:txBody>
        </p:sp>
      </p:grpSp>
      <p:grpSp>
        <p:nvGrpSpPr>
          <p:cNvPr id="44" name="Group 2">
            <a:extLst>
              <a:ext uri="{FF2B5EF4-FFF2-40B4-BE49-F238E27FC236}">
                <a16:creationId xmlns:a16="http://schemas.microsoft.com/office/drawing/2014/main" id="{1893DE53-708F-791E-25EB-09AA06492023}"/>
              </a:ext>
            </a:extLst>
          </p:cNvPr>
          <p:cNvGrpSpPr/>
          <p:nvPr/>
        </p:nvGrpSpPr>
        <p:grpSpPr>
          <a:xfrm>
            <a:off x="6465958" y="-8125806"/>
            <a:ext cx="6094713" cy="5279056"/>
            <a:chOff x="0" y="0"/>
            <a:chExt cx="8126284" cy="7038742"/>
          </a:xfrm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26671F3D-C412-EB8B-346F-FCEC0B1FC895}"/>
                </a:ext>
              </a:extLst>
            </p:cNvPr>
            <p:cNvSpPr/>
            <p:nvPr/>
          </p:nvSpPr>
          <p:spPr>
            <a:xfrm flipH="1">
              <a:off x="12700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">
              <a:extLst>
                <a:ext uri="{FF2B5EF4-FFF2-40B4-BE49-F238E27FC236}">
                  <a16:creationId xmlns:a16="http://schemas.microsoft.com/office/drawing/2014/main" id="{28AF31B0-250A-B4BA-EC45-9FDC85C7B03B}"/>
                </a:ext>
              </a:extLst>
            </p:cNvPr>
            <p:cNvSpPr/>
            <p:nvPr/>
          </p:nvSpPr>
          <p:spPr>
            <a:xfrm>
              <a:off x="8113584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47" name="Picture 5">
            <a:extLst>
              <a:ext uri="{FF2B5EF4-FFF2-40B4-BE49-F238E27FC236}">
                <a16:creationId xmlns:a16="http://schemas.microsoft.com/office/drawing/2014/main" id="{F00ED62A-173B-DDF2-4F3C-D69C3B1D1E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806998" y="-7595266"/>
            <a:ext cx="1413921" cy="1413921"/>
          </a:xfrm>
          <a:prstGeom prst="rect">
            <a:avLst/>
          </a:prstGeom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7F6A87D5-2A11-C8F6-7B76-B592B9EF0F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144000" y="-7257621"/>
            <a:ext cx="738629" cy="738629"/>
          </a:xfrm>
          <a:prstGeom prst="rect">
            <a:avLst/>
          </a:prstGeom>
        </p:spPr>
      </p:pic>
      <p:grpSp>
        <p:nvGrpSpPr>
          <p:cNvPr id="49" name="Group 20">
            <a:extLst>
              <a:ext uri="{FF2B5EF4-FFF2-40B4-BE49-F238E27FC236}">
                <a16:creationId xmlns:a16="http://schemas.microsoft.com/office/drawing/2014/main" id="{B7688354-6752-C260-1CFE-3053DF030A6C}"/>
              </a:ext>
            </a:extLst>
          </p:cNvPr>
          <p:cNvGrpSpPr/>
          <p:nvPr/>
        </p:nvGrpSpPr>
        <p:grpSpPr>
          <a:xfrm>
            <a:off x="7168057" y="-5698373"/>
            <a:ext cx="4691803" cy="1504656"/>
            <a:chOff x="0" y="0"/>
            <a:chExt cx="6255737" cy="2006208"/>
          </a:xfrm>
        </p:grpSpPr>
        <p:sp>
          <p:nvSpPr>
            <p:cNvPr id="50" name="TextBox 21">
              <a:extLst>
                <a:ext uri="{FF2B5EF4-FFF2-40B4-BE49-F238E27FC236}">
                  <a16:creationId xmlns:a16="http://schemas.microsoft.com/office/drawing/2014/main" id="{AB53CC20-4515-3B38-0245-F95491EAA758}"/>
                </a:ext>
              </a:extLst>
            </p:cNvPr>
            <p:cNvSpPr txBox="1"/>
            <p:nvPr/>
          </p:nvSpPr>
          <p:spPr>
            <a:xfrm>
              <a:off x="0" y="0"/>
              <a:ext cx="625573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Cabin Regular Bold"/>
                </a:rPr>
                <a:t>Vận hành</a:t>
              </a:r>
            </a:p>
          </p:txBody>
        </p:sp>
        <p:sp>
          <p:nvSpPr>
            <p:cNvPr id="51" name="TextBox 22">
              <a:extLst>
                <a:ext uri="{FF2B5EF4-FFF2-40B4-BE49-F238E27FC236}">
                  <a16:creationId xmlns:a16="http://schemas.microsoft.com/office/drawing/2014/main" id="{6FD61A44-7D80-4F81-78ED-0216B37B3930}"/>
                </a:ext>
              </a:extLst>
            </p:cNvPr>
            <p:cNvSpPr txBox="1"/>
            <p:nvPr/>
          </p:nvSpPr>
          <p:spPr>
            <a:xfrm>
              <a:off x="0" y="997902"/>
              <a:ext cx="62557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uli Regular"/>
                </a:rPr>
                <a:t>Tối ưu hóa các quy trình và tự động hóa các nhiệm vụ</a:t>
              </a:r>
            </a:p>
          </p:txBody>
        </p:sp>
      </p:grpSp>
      <p:pic>
        <p:nvPicPr>
          <p:cNvPr id="52" name="Picture 6">
            <a:extLst>
              <a:ext uri="{FF2B5EF4-FFF2-40B4-BE49-F238E27FC236}">
                <a16:creationId xmlns:a16="http://schemas.microsoft.com/office/drawing/2014/main" id="{725D9813-A73C-7291-C982-F80FB4855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760536" y="-4582753"/>
            <a:ext cx="1413921" cy="1413921"/>
          </a:xfrm>
          <a:prstGeom prst="rect">
            <a:avLst/>
          </a:prstGeom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65C7DBA2-7884-B955-2647-E86CA180B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088600" y="-4343143"/>
            <a:ext cx="717879" cy="880834"/>
          </a:xfrm>
          <a:prstGeom prst="rect">
            <a:avLst/>
          </a:prstGeom>
        </p:spPr>
      </p:pic>
      <p:grpSp>
        <p:nvGrpSpPr>
          <p:cNvPr id="54" name="Group 23">
            <a:extLst>
              <a:ext uri="{FF2B5EF4-FFF2-40B4-BE49-F238E27FC236}">
                <a16:creationId xmlns:a16="http://schemas.microsoft.com/office/drawing/2014/main" id="{1A1BEAFD-5182-4014-2704-CF04D1F49EEE}"/>
              </a:ext>
            </a:extLst>
          </p:cNvPr>
          <p:cNvGrpSpPr/>
          <p:nvPr/>
        </p:nvGrpSpPr>
        <p:grpSpPr>
          <a:xfrm>
            <a:off x="21121595" y="-2685860"/>
            <a:ext cx="4691803" cy="2019006"/>
            <a:chOff x="0" y="0"/>
            <a:chExt cx="6255737" cy="2692008"/>
          </a:xfrm>
        </p:grpSpPr>
        <p:sp>
          <p:nvSpPr>
            <p:cNvPr id="55" name="TextBox 24">
              <a:extLst>
                <a:ext uri="{FF2B5EF4-FFF2-40B4-BE49-F238E27FC236}">
                  <a16:creationId xmlns:a16="http://schemas.microsoft.com/office/drawing/2014/main" id="{000E2845-0833-12DF-BE73-6C0C68596CAF}"/>
                </a:ext>
              </a:extLst>
            </p:cNvPr>
            <p:cNvSpPr txBox="1"/>
            <p:nvPr/>
          </p:nvSpPr>
          <p:spPr>
            <a:xfrm>
              <a:off x="0" y="0"/>
              <a:ext cx="6255737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Cabin Regular Bold"/>
                </a:rPr>
                <a:t>Nâng cao trải nghiệm khách hàng</a:t>
              </a:r>
            </a:p>
          </p:txBody>
        </p:sp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2AB38D5D-5689-CF1B-0867-0BB487D44DC5}"/>
                </a:ext>
              </a:extLst>
            </p:cNvPr>
            <p:cNvSpPr txBox="1"/>
            <p:nvPr/>
          </p:nvSpPr>
          <p:spPr>
            <a:xfrm>
              <a:off x="0" y="1683702"/>
              <a:ext cx="62557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uli Regular"/>
                </a:rPr>
                <a:t>Xây dựng giao diện thân thiện, dễ sử dụng</a:t>
              </a:r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341913E8-D259-6363-86DC-156418EF3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52600" y="421935"/>
            <a:ext cx="1219200" cy="1213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3326411"/>
            <a:ext cx="6094713" cy="5279056"/>
            <a:chOff x="0" y="0"/>
            <a:chExt cx="8126284" cy="7038742"/>
          </a:xfrm>
        </p:grpSpPr>
        <p:sp>
          <p:nvSpPr>
            <p:cNvPr id="3" name="AutoShape 3"/>
            <p:cNvSpPr/>
            <p:nvPr/>
          </p:nvSpPr>
          <p:spPr>
            <a:xfrm flipH="1">
              <a:off x="12700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8113584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37040" y="3856951"/>
            <a:ext cx="1413921" cy="141392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12873" y="3856951"/>
            <a:ext cx="1413921" cy="14139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68223" y="3856951"/>
            <a:ext cx="1413921" cy="1413921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74042" y="4194596"/>
            <a:ext cx="738629" cy="7386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65833" y="2074536"/>
            <a:ext cx="736271" cy="65446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57796" y="4236680"/>
            <a:ext cx="660655" cy="6005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740937" y="4096561"/>
            <a:ext cx="717879" cy="88083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842222" y="5723812"/>
            <a:ext cx="4691803" cy="1939160"/>
            <a:chOff x="0" y="0"/>
            <a:chExt cx="6255737" cy="25855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625573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Cabin Regular Bold"/>
                </a:rPr>
                <a:t>Quản</a:t>
              </a:r>
              <a:r>
                <a:rPr lang="en-US" sz="3399" dirty="0">
                  <a:solidFill>
                    <a:srgbClr val="000000"/>
                  </a:solidFill>
                  <a:latin typeface="Cabin Regular Bold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bin Regular Bold"/>
                </a:rPr>
                <a:t>lí</a:t>
              </a:r>
              <a:endParaRPr lang="en-US" sz="3399" dirty="0">
                <a:solidFill>
                  <a:srgbClr val="000000"/>
                </a:solidFill>
                <a:latin typeface="Cabin Regular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37944"/>
              <a:ext cx="6255737" cy="154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Muli Regular Bold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Nâng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cao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khả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năng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quản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lí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,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giảm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thiểu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sai</a:t>
              </a:r>
              <a:r>
                <a:rPr lang="en-US" sz="21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 Bold"/>
                </a:rPr>
                <a:t>xót</a:t>
              </a:r>
              <a:endParaRPr lang="en-US" sz="2199" dirty="0">
                <a:solidFill>
                  <a:srgbClr val="000000"/>
                </a:solidFill>
                <a:latin typeface="Muli Regular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98099" y="5753844"/>
            <a:ext cx="4691803" cy="1909130"/>
            <a:chOff x="0" y="0"/>
            <a:chExt cx="6255737" cy="25455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25573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Cabin Regular Bold"/>
                </a:rPr>
                <a:t>Vận hành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97903"/>
              <a:ext cx="6255737" cy="154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Muli Regular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Tối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ưu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hóa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các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quy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trình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và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tự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động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hóa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các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nhiệm</a:t>
              </a:r>
              <a:r>
                <a:rPr lang="en-US" sz="21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Muli Regular"/>
                </a:rPr>
                <a:t>vụ</a:t>
              </a:r>
              <a:endParaRPr lang="en-US" sz="2199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73932" y="5600700"/>
            <a:ext cx="4691803" cy="2019006"/>
            <a:chOff x="0" y="0"/>
            <a:chExt cx="6255737" cy="269200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6255737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Cabin Regular Bold"/>
                </a:rPr>
                <a:t>Nâng cao trải nghiệm khách hàng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83702"/>
              <a:ext cx="625573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Muli Regular"/>
                </a:rPr>
                <a:t>Xây dựng giao diện thân thiện, dễ sử dụng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88124" y="1714901"/>
            <a:ext cx="11911753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Cabin Regular"/>
              </a:rPr>
              <a:t>TỔNG QUAN ĐỀ TÀI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2A8D89A5-B3B2-6276-AED7-F4F44661D8E4}"/>
              </a:ext>
            </a:extLst>
          </p:cNvPr>
          <p:cNvSpPr/>
          <p:nvPr/>
        </p:nvSpPr>
        <p:spPr>
          <a:xfrm flipV="1">
            <a:off x="-23494056" y="-9881117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C809F72C-268F-7C10-4A88-DBAD658F02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3018388" flipH="1">
            <a:off x="-13847040" y="-9446782"/>
            <a:ext cx="1312937" cy="2344530"/>
          </a:xfrm>
          <a:prstGeom prst="rect">
            <a:avLst/>
          </a:prstGeom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id="{39165637-19BA-7C46-2389-E3A00DE6F465}"/>
              </a:ext>
            </a:extLst>
          </p:cNvPr>
          <p:cNvSpPr txBox="1"/>
          <p:nvPr/>
        </p:nvSpPr>
        <p:spPr>
          <a:xfrm>
            <a:off x="-21913894" y="-3169988"/>
            <a:ext cx="188877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lí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đơn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FA8F9881-50C7-B119-4068-FB865BE13DAA}"/>
              </a:ext>
            </a:extLst>
          </p:cNvPr>
          <p:cNvSpPr txBox="1"/>
          <p:nvPr/>
        </p:nvSpPr>
        <p:spPr>
          <a:xfrm>
            <a:off x="-20098867" y="-6076577"/>
            <a:ext cx="154208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quản lí gía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1E590DCB-9AA6-C8A2-FF42-951D73B4F146}"/>
              </a:ext>
            </a:extLst>
          </p:cNvPr>
          <p:cNvSpPr txBox="1"/>
          <p:nvPr/>
        </p:nvSpPr>
        <p:spPr>
          <a:xfrm>
            <a:off x="-11470157" y="-7219950"/>
            <a:ext cx="229686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Gọi món và thanh toán tại bàn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29B7EE4F-6808-AF59-BD43-031498A5F57C}"/>
              </a:ext>
            </a:extLst>
          </p:cNvPr>
          <p:cNvSpPr txBox="1"/>
          <p:nvPr/>
        </p:nvSpPr>
        <p:spPr>
          <a:xfrm>
            <a:off x="-10973389" y="-8805378"/>
            <a:ext cx="221705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Một số chức năng đi kèm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BD90A53D-631D-F0C6-D9FA-5519B32EB535}"/>
              </a:ext>
            </a:extLst>
          </p:cNvPr>
          <p:cNvSpPr txBox="1"/>
          <p:nvPr/>
        </p:nvSpPr>
        <p:spPr>
          <a:xfrm>
            <a:off x="-23350655" y="-9288614"/>
            <a:ext cx="5729374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Cabin Regular"/>
              </a:rPr>
              <a:t>Phạm vi đề tài</a:t>
            </a:r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25CB3ACC-15C6-AE67-6ED6-8171FA1884F3}"/>
              </a:ext>
            </a:extLst>
          </p:cNvPr>
          <p:cNvGrpSpPr/>
          <p:nvPr/>
        </p:nvGrpSpPr>
        <p:grpSpPr>
          <a:xfrm>
            <a:off x="-7855684" y="-10257960"/>
            <a:ext cx="798662" cy="800883"/>
            <a:chOff x="0" y="0"/>
            <a:chExt cx="1064883" cy="1067844"/>
          </a:xfrm>
        </p:grpSpPr>
        <p:pic>
          <p:nvPicPr>
            <p:cNvPr id="35" name="Picture 13">
              <a:extLst>
                <a:ext uri="{FF2B5EF4-FFF2-40B4-BE49-F238E27FC236}">
                  <a16:creationId xmlns:a16="http://schemas.microsoft.com/office/drawing/2014/main" id="{BB3198EF-61F2-E28F-5574-6381C535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8" r="138"/>
            <a:stretch>
              <a:fillRect/>
            </a:stretch>
          </p:blipFill>
          <p:spPr>
            <a:xfrm>
              <a:off x="0" y="0"/>
              <a:ext cx="1064883" cy="1067844"/>
            </a:xfrm>
            <a:prstGeom prst="rect">
              <a:avLst/>
            </a:prstGeom>
          </p:spPr>
        </p:pic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5B583561-24FD-A859-541B-3411CC11FEAC}"/>
                </a:ext>
              </a:extLst>
            </p:cNvPr>
            <p:cNvSpPr txBox="1"/>
            <p:nvPr/>
          </p:nvSpPr>
          <p:spPr>
            <a:xfrm>
              <a:off x="243464" y="4472"/>
              <a:ext cx="309823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70">
                  <a:solidFill>
                    <a:srgbClr val="F4F1E8"/>
                  </a:solidFill>
                  <a:latin typeface="Cabin Regular Bold Italics"/>
                </a:rPr>
                <a:t>A</a:t>
              </a:r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309D80F4-0162-8143-801C-A881760A1472}"/>
                </a:ext>
              </a:extLst>
            </p:cNvPr>
            <p:cNvSpPr txBox="1"/>
            <p:nvPr/>
          </p:nvSpPr>
          <p:spPr>
            <a:xfrm>
              <a:off x="511596" y="175644"/>
              <a:ext cx="309823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70">
                  <a:solidFill>
                    <a:srgbClr val="F4F1E8"/>
                  </a:solidFill>
                  <a:latin typeface="Cabin Regular Bold Italics"/>
                </a:rPr>
                <a:t>N</a:t>
              </a:r>
            </a:p>
          </p:txBody>
        </p:sp>
      </p:grpSp>
      <p:sp>
        <p:nvSpPr>
          <p:cNvPr id="38" name="TextBox 16">
            <a:extLst>
              <a:ext uri="{FF2B5EF4-FFF2-40B4-BE49-F238E27FC236}">
                <a16:creationId xmlns:a16="http://schemas.microsoft.com/office/drawing/2014/main" id="{09AB1C64-F47F-2B76-8FB8-BF6ED31EDC38}"/>
              </a:ext>
            </a:extLst>
          </p:cNvPr>
          <p:cNvSpPr txBox="1"/>
          <p:nvPr/>
        </p:nvSpPr>
        <p:spPr>
          <a:xfrm>
            <a:off x="-23505487" y="-4572966"/>
            <a:ext cx="188877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đơn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hàng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0A2F2CA0-3B6B-C9C4-93FD-3870A29A3038}"/>
              </a:ext>
            </a:extLst>
          </p:cNvPr>
          <p:cNvSpPr txBox="1"/>
          <p:nvPr/>
        </p:nvSpPr>
        <p:spPr>
          <a:xfrm>
            <a:off x="-19029459" y="-4572966"/>
            <a:ext cx="154208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viên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8DD4FC4-F209-B649-CAE5-65B2363A4C84}"/>
              </a:ext>
            </a:extLst>
          </p:cNvPr>
          <p:cNvSpPr txBox="1"/>
          <p:nvPr/>
        </p:nvSpPr>
        <p:spPr>
          <a:xfrm>
            <a:off x="-15283929" y="-7844288"/>
            <a:ext cx="166045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Phân công lịch làm việc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AABF0289-D3D6-0482-4861-905D46B9FB0F}"/>
              </a:ext>
            </a:extLst>
          </p:cNvPr>
          <p:cNvSpPr txBox="1"/>
          <p:nvPr/>
        </p:nvSpPr>
        <p:spPr>
          <a:xfrm>
            <a:off x="-13868400" y="-5676900"/>
            <a:ext cx="166045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Báo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kê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3483E1-AC09-06E0-04B0-B171B1984459}"/>
              </a:ext>
            </a:extLst>
          </p:cNvPr>
          <p:cNvSpPr txBox="1"/>
          <p:nvPr/>
        </p:nvSpPr>
        <p:spPr>
          <a:xfrm>
            <a:off x="-19950756" y="-601396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3695F904-AF95-44B6-F5B0-A9F583D85455}"/>
              </a:ext>
            </a:extLst>
          </p:cNvPr>
          <p:cNvSpPr/>
          <p:nvPr/>
        </p:nvSpPr>
        <p:spPr>
          <a:xfrm flipV="1">
            <a:off x="-22254188" y="-4097719"/>
            <a:ext cx="1143000" cy="8575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F020F7-4791-01B7-0B11-926D338D954F}"/>
              </a:ext>
            </a:extLst>
          </p:cNvPr>
          <p:cNvCxnSpPr>
            <a:cxnSpLocks/>
          </p:cNvCxnSpPr>
          <p:nvPr/>
        </p:nvCxnSpPr>
        <p:spPr>
          <a:xfrm flipV="1">
            <a:off x="-23712258" y="-3240165"/>
            <a:ext cx="2029570" cy="45294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652179-247A-73F4-CC2D-16968A42DCE0}"/>
              </a:ext>
            </a:extLst>
          </p:cNvPr>
          <p:cNvCxnSpPr>
            <a:cxnSpLocks/>
          </p:cNvCxnSpPr>
          <p:nvPr/>
        </p:nvCxnSpPr>
        <p:spPr>
          <a:xfrm>
            <a:off x="-21111188" y="-4424183"/>
            <a:ext cx="0" cy="782400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480EA9CA-082F-0AF5-EB7A-EF5436C6B918}"/>
              </a:ext>
            </a:extLst>
          </p:cNvPr>
          <p:cNvSpPr/>
          <p:nvPr/>
        </p:nvSpPr>
        <p:spPr>
          <a:xfrm rot="11291017" flipV="1">
            <a:off x="-21114740" y="-4763088"/>
            <a:ext cx="1143000" cy="8575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A3DC93-C00A-CAC3-C023-055131AC921A}"/>
              </a:ext>
            </a:extLst>
          </p:cNvPr>
          <p:cNvCxnSpPr>
            <a:stCxn id="46" idx="0"/>
          </p:cNvCxnSpPr>
          <p:nvPr/>
        </p:nvCxnSpPr>
        <p:spPr>
          <a:xfrm flipV="1">
            <a:off x="-20482205" y="-4762500"/>
            <a:ext cx="4112849" cy="3778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1D8E93-BD0A-0369-2D7F-7430B3134A4B}"/>
              </a:ext>
            </a:extLst>
          </p:cNvPr>
          <p:cNvSpPr/>
          <p:nvPr/>
        </p:nvSpPr>
        <p:spPr>
          <a:xfrm>
            <a:off x="-16390692" y="-4992624"/>
            <a:ext cx="384422" cy="247255"/>
          </a:xfrm>
          <a:custGeom>
            <a:avLst/>
            <a:gdLst>
              <a:gd name="connsiteX0" fmla="*/ 0 w 384422"/>
              <a:gd name="connsiteY0" fmla="*/ 225552 h 247255"/>
              <a:gd name="connsiteX1" fmla="*/ 341376 w 384422"/>
              <a:gd name="connsiteY1" fmla="*/ 225552 h 247255"/>
              <a:gd name="connsiteX2" fmla="*/ 384048 w 384422"/>
              <a:gd name="connsiteY2" fmla="*/ 0 h 24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422" h="247255">
                <a:moveTo>
                  <a:pt x="0" y="225552"/>
                </a:moveTo>
                <a:cubicBezTo>
                  <a:pt x="138684" y="244348"/>
                  <a:pt x="277368" y="263144"/>
                  <a:pt x="341376" y="225552"/>
                </a:cubicBezTo>
                <a:cubicBezTo>
                  <a:pt x="405384" y="187960"/>
                  <a:pt x="376936" y="43688"/>
                  <a:pt x="384048" y="0"/>
                </a:cubicBezTo>
              </a:path>
            </a:pathLst>
          </a:custGeom>
          <a:noFill/>
          <a:ln>
            <a:solidFill>
              <a:srgbClr val="BD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F894A30-C800-FDC8-75AB-516D2931B4B0}"/>
              </a:ext>
            </a:extLst>
          </p:cNvPr>
          <p:cNvCxnSpPr>
            <a:cxnSpLocks/>
          </p:cNvCxnSpPr>
          <p:nvPr/>
        </p:nvCxnSpPr>
        <p:spPr>
          <a:xfrm flipH="1" flipV="1">
            <a:off x="-16064556" y="-5867400"/>
            <a:ext cx="58286" cy="874776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B686A07-A218-3EFF-E36D-E5F8369B181D}"/>
              </a:ext>
            </a:extLst>
          </p:cNvPr>
          <p:cNvSpPr/>
          <p:nvPr/>
        </p:nvSpPr>
        <p:spPr>
          <a:xfrm>
            <a:off x="-16027520" y="-6121734"/>
            <a:ext cx="215948" cy="415878"/>
          </a:xfrm>
          <a:custGeom>
            <a:avLst/>
            <a:gdLst>
              <a:gd name="connsiteX0" fmla="*/ 14780 w 215948"/>
              <a:gd name="connsiteY0" fmla="*/ 415878 h 415878"/>
              <a:gd name="connsiteX1" fmla="*/ 20876 w 215948"/>
              <a:gd name="connsiteY1" fmla="*/ 50118 h 415878"/>
              <a:gd name="connsiteX2" fmla="*/ 215948 w 215948"/>
              <a:gd name="connsiteY2" fmla="*/ 13542 h 41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48" h="415878">
                <a:moveTo>
                  <a:pt x="14780" y="415878"/>
                </a:moveTo>
                <a:cubicBezTo>
                  <a:pt x="1064" y="266526"/>
                  <a:pt x="-12652" y="117174"/>
                  <a:pt x="20876" y="50118"/>
                </a:cubicBezTo>
                <a:cubicBezTo>
                  <a:pt x="54404" y="-16938"/>
                  <a:pt x="152956" y="-2714"/>
                  <a:pt x="215948" y="13542"/>
                </a:cubicBezTo>
              </a:path>
            </a:pathLst>
          </a:custGeom>
          <a:noFill/>
          <a:ln>
            <a:solidFill>
              <a:srgbClr val="BD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5B0C955-51B9-7BD5-505B-16BF693F7948}"/>
              </a:ext>
            </a:extLst>
          </p:cNvPr>
          <p:cNvCxnSpPr>
            <a:cxnSpLocks/>
            <a:stCxn id="50" idx="2"/>
          </p:cNvCxnSpPr>
          <p:nvPr/>
        </p:nvCxnSpPr>
        <p:spPr>
          <a:xfrm flipV="1">
            <a:off x="-15811572" y="-6121734"/>
            <a:ext cx="3328416" cy="13542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6083E0C-FAFA-F4E6-6A4B-F1AE42EA1FAC}"/>
              </a:ext>
            </a:extLst>
          </p:cNvPr>
          <p:cNvSpPr/>
          <p:nvPr/>
        </p:nvSpPr>
        <p:spPr>
          <a:xfrm>
            <a:off x="-12467916" y="-6332220"/>
            <a:ext cx="312420" cy="248248"/>
          </a:xfrm>
          <a:custGeom>
            <a:avLst/>
            <a:gdLst>
              <a:gd name="connsiteX0" fmla="*/ 0 w 312420"/>
              <a:gd name="connsiteY0" fmla="*/ 220980 h 248248"/>
              <a:gd name="connsiteX1" fmla="*/ 281940 w 312420"/>
              <a:gd name="connsiteY1" fmla="*/ 228600 h 248248"/>
              <a:gd name="connsiteX2" fmla="*/ 312420 w 312420"/>
              <a:gd name="connsiteY2" fmla="*/ 0 h 24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" h="248248">
                <a:moveTo>
                  <a:pt x="0" y="220980"/>
                </a:moveTo>
                <a:cubicBezTo>
                  <a:pt x="114935" y="243205"/>
                  <a:pt x="229870" y="265430"/>
                  <a:pt x="281940" y="228600"/>
                </a:cubicBezTo>
                <a:cubicBezTo>
                  <a:pt x="334010" y="191770"/>
                  <a:pt x="281940" y="24130"/>
                  <a:pt x="312420" y="0"/>
                </a:cubicBezTo>
              </a:path>
            </a:pathLst>
          </a:custGeom>
          <a:noFill/>
          <a:ln>
            <a:solidFill>
              <a:srgbClr val="BD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CFC490-EEFD-A3AC-F130-804C8EB859C6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-12170736" y="-7353300"/>
            <a:ext cx="15240" cy="1021080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01DC1D-8847-F34A-5957-3C4922E5D2BA}"/>
              </a:ext>
            </a:extLst>
          </p:cNvPr>
          <p:cNvSpPr/>
          <p:nvPr/>
        </p:nvSpPr>
        <p:spPr>
          <a:xfrm>
            <a:off x="-12191712" y="-7629099"/>
            <a:ext cx="325776" cy="275799"/>
          </a:xfrm>
          <a:custGeom>
            <a:avLst/>
            <a:gdLst>
              <a:gd name="connsiteX0" fmla="*/ 28596 w 325776"/>
              <a:gd name="connsiteY0" fmla="*/ 275799 h 275799"/>
              <a:gd name="connsiteX1" fmla="*/ 28596 w 325776"/>
              <a:gd name="connsiteY1" fmla="*/ 31959 h 275799"/>
              <a:gd name="connsiteX2" fmla="*/ 325776 w 325776"/>
              <a:gd name="connsiteY2" fmla="*/ 24339 h 27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776" h="275799">
                <a:moveTo>
                  <a:pt x="28596" y="275799"/>
                </a:moveTo>
                <a:cubicBezTo>
                  <a:pt x="3831" y="174834"/>
                  <a:pt x="-20934" y="73869"/>
                  <a:pt x="28596" y="31959"/>
                </a:cubicBezTo>
                <a:cubicBezTo>
                  <a:pt x="78126" y="-9951"/>
                  <a:pt x="235606" y="-8681"/>
                  <a:pt x="325776" y="24339"/>
                </a:cubicBezTo>
              </a:path>
            </a:pathLst>
          </a:custGeom>
          <a:noFill/>
          <a:ln>
            <a:solidFill>
              <a:srgbClr val="BD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6173AC-D8FB-0BF3-0969-D2067E480764}"/>
              </a:ext>
            </a:extLst>
          </p:cNvPr>
          <p:cNvCxnSpPr>
            <a:cxnSpLocks/>
            <a:stCxn id="54" idx="2"/>
          </p:cNvCxnSpPr>
          <p:nvPr/>
        </p:nvCxnSpPr>
        <p:spPr>
          <a:xfrm flipV="1">
            <a:off x="-11865936" y="-7629099"/>
            <a:ext cx="3106074" cy="24339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FBCBF9-D40F-59BB-9CA9-6C4D97F2D010}"/>
              </a:ext>
            </a:extLst>
          </p:cNvPr>
          <p:cNvCxnSpPr>
            <a:cxnSpLocks/>
          </p:cNvCxnSpPr>
          <p:nvPr/>
        </p:nvCxnSpPr>
        <p:spPr>
          <a:xfrm flipH="1" flipV="1">
            <a:off x="-12169068" y="-7353300"/>
            <a:ext cx="15240" cy="1021080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>
            <a:extLst>
              <a:ext uri="{FF2B5EF4-FFF2-40B4-BE49-F238E27FC236}">
                <a16:creationId xmlns:a16="http://schemas.microsoft.com/office/drawing/2014/main" id="{993B99B9-CB36-C03E-791A-BE0E358348D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6509615" y="577333"/>
            <a:ext cx="1033507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8" grpId="0"/>
      <p:bldP spid="39" grpId="0"/>
      <p:bldP spid="40" grpId="0"/>
      <p:bldP spid="41" grpId="0"/>
      <p:bldP spid="42" grpId="0"/>
      <p:bldP spid="43" grpId="0" animBg="1"/>
      <p:bldP spid="46" grpId="0" animBg="1"/>
      <p:bldP spid="48" grpId="0" animBg="1"/>
      <p:bldP spid="50" grpId="0" animBg="1"/>
      <p:bldP spid="52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67395" flipH="1">
            <a:off x="11695524" y="1195559"/>
            <a:ext cx="1312937" cy="23445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08862" y="7802812"/>
            <a:ext cx="188877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Quản lý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đơn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40551" y="4896223"/>
            <a:ext cx="3503249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	Quản lý định mức nguyên liệu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2598" y="3752850"/>
            <a:ext cx="2873201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Quản lý doanh thu và lợi nhuận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234241" y="1938234"/>
            <a:ext cx="2881658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Báo cáo và thống kê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2101" y="1684186"/>
            <a:ext cx="5729374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Cabin Regular"/>
              </a:rPr>
              <a:t>Phạm vi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4612" y="6179068"/>
            <a:ext cx="1888776" cy="15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Q</a:t>
            </a:r>
            <a:r>
              <a:rPr lang="en-US" sz="3399">
                <a:solidFill>
                  <a:srgbClr val="000000"/>
                </a:solidFill>
                <a:latin typeface="Cabin Regular Bold Italics"/>
              </a:rPr>
              <a:t>uản </a:t>
            </a:r>
            <a:r>
              <a:rPr lang="en-US" sz="3399" err="1">
                <a:solidFill>
                  <a:srgbClr val="000000"/>
                </a:solidFill>
                <a:latin typeface="Cabin Regular Bold Italics"/>
              </a:rPr>
              <a:t>lý</a:t>
            </a:r>
            <a:r>
              <a:rPr lang="en-US" sz="3399">
                <a:solidFill>
                  <a:srgbClr val="000000"/>
                </a:solidFill>
                <a:latin typeface="Cabin Regular Bold Italics"/>
              </a:rPr>
              <a:t> xuất/nhập kho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06233" y="6399834"/>
            <a:ext cx="2429152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bin Regular Bold Italics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Cabin Regular Bold Italics"/>
              </a:rPr>
              <a:t> </a:t>
            </a:r>
            <a:r>
              <a:rPr lang="en-US" sz="3399" err="1">
                <a:solidFill>
                  <a:srgbClr val="000000"/>
                </a:solidFill>
                <a:latin typeface="Cabin Regular Bold Italics"/>
              </a:rPr>
              <a:t>lý</a:t>
            </a:r>
            <a:r>
              <a:rPr lang="en-US" sz="3399">
                <a:solidFill>
                  <a:srgbClr val="000000"/>
                </a:solidFill>
                <a:latin typeface="Cabin Regular Bold Italics"/>
              </a:rPr>
              <a:t> giá món ăn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39199" y="3128512"/>
            <a:ext cx="3044211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Quản lý quy trình phục vụ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44000" y="5291379"/>
            <a:ext cx="3336624" cy="501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bin Regular Bold Italics"/>
              </a:rPr>
              <a:t>Quản lý nhân viên</a:t>
            </a:r>
            <a:endParaRPr lang="en-US" sz="3399" dirty="0">
              <a:solidFill>
                <a:srgbClr val="000000"/>
              </a:solidFill>
              <a:latin typeface="Cabin Regular Bold Italics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3B887D-28C9-CB2B-D15D-70A7A2D6294A}"/>
              </a:ext>
            </a:extLst>
          </p:cNvPr>
          <p:cNvSpPr/>
          <p:nvPr/>
        </p:nvSpPr>
        <p:spPr>
          <a:xfrm flipV="1">
            <a:off x="2268568" y="6875081"/>
            <a:ext cx="1143000" cy="8575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E40B8B-0FBD-382C-613D-2B79595A72E2}"/>
              </a:ext>
            </a:extLst>
          </p:cNvPr>
          <p:cNvCxnSpPr>
            <a:cxnSpLocks/>
          </p:cNvCxnSpPr>
          <p:nvPr/>
        </p:nvCxnSpPr>
        <p:spPr>
          <a:xfrm flipV="1">
            <a:off x="810498" y="7732635"/>
            <a:ext cx="2029570" cy="45294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8A601F-0F05-9742-4ABE-90931E0B31A0}"/>
              </a:ext>
            </a:extLst>
          </p:cNvPr>
          <p:cNvCxnSpPr>
            <a:cxnSpLocks/>
          </p:cNvCxnSpPr>
          <p:nvPr/>
        </p:nvCxnSpPr>
        <p:spPr>
          <a:xfrm>
            <a:off x="3411568" y="6548617"/>
            <a:ext cx="0" cy="782400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4713693A-8176-2A28-C9A9-DB486132B2E2}"/>
              </a:ext>
            </a:extLst>
          </p:cNvPr>
          <p:cNvSpPr/>
          <p:nvPr/>
        </p:nvSpPr>
        <p:spPr>
          <a:xfrm rot="11291017" flipV="1">
            <a:off x="3408016" y="6209712"/>
            <a:ext cx="1143000" cy="8575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F6871A-684B-1DD0-4981-6D58EDC4928E}"/>
              </a:ext>
            </a:extLst>
          </p:cNvPr>
          <p:cNvCxnSpPr>
            <a:cxnSpLocks/>
            <a:stCxn id="58" idx="0"/>
            <a:endCxn id="51" idx="0"/>
          </p:cNvCxnSpPr>
          <p:nvPr/>
        </p:nvCxnSpPr>
        <p:spPr>
          <a:xfrm>
            <a:off x="4040551" y="6214078"/>
            <a:ext cx="4143316" cy="793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AC2B45E-A536-DD59-2C33-37866806BB17}"/>
              </a:ext>
            </a:extLst>
          </p:cNvPr>
          <p:cNvCxnSpPr>
            <a:cxnSpLocks/>
            <a:stCxn id="51" idx="2"/>
          </p:cNvCxnSpPr>
          <p:nvPr/>
        </p:nvCxnSpPr>
        <p:spPr>
          <a:xfrm flipH="1" flipV="1">
            <a:off x="8510017" y="5266944"/>
            <a:ext cx="6786" cy="622210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8A9130-F3A0-C802-9262-AB9A26AFF4EF}"/>
              </a:ext>
            </a:extLst>
          </p:cNvPr>
          <p:cNvCxnSpPr>
            <a:cxnSpLocks/>
          </p:cNvCxnSpPr>
          <p:nvPr/>
        </p:nvCxnSpPr>
        <p:spPr>
          <a:xfrm flipV="1">
            <a:off x="8867950" y="4851066"/>
            <a:ext cx="3171649" cy="13542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14DF769-D087-CA89-E00D-C537507271F7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12352020" y="3619503"/>
            <a:ext cx="12650" cy="907966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B6D8E6-4B86-C6C7-D238-3418E0A750D1}"/>
              </a:ext>
            </a:extLst>
          </p:cNvPr>
          <p:cNvCxnSpPr>
            <a:cxnSpLocks/>
          </p:cNvCxnSpPr>
          <p:nvPr/>
        </p:nvCxnSpPr>
        <p:spPr>
          <a:xfrm flipV="1">
            <a:off x="12681204" y="3220793"/>
            <a:ext cx="3106074" cy="24339"/>
          </a:xfrm>
          <a:prstGeom prst="line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2">
            <a:extLst>
              <a:ext uri="{FF2B5EF4-FFF2-40B4-BE49-F238E27FC236}">
                <a16:creationId xmlns:a16="http://schemas.microsoft.com/office/drawing/2014/main" id="{449D272E-3408-038C-515A-376ECB432CD8}"/>
              </a:ext>
            </a:extLst>
          </p:cNvPr>
          <p:cNvGrpSpPr>
            <a:grpSpLocks noChangeAspect="1"/>
          </p:cNvGrpSpPr>
          <p:nvPr/>
        </p:nvGrpSpPr>
        <p:grpSpPr>
          <a:xfrm>
            <a:off x="-1024021" y="-9564407"/>
            <a:ext cx="1834129" cy="1988431"/>
            <a:chOff x="0" y="0"/>
            <a:chExt cx="5857240" cy="635000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C952DB34-CE4B-B9D7-9F42-7C8D87EF0163}"/>
                </a:ext>
              </a:extLst>
            </p:cNvPr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l="-4097" r="-4097"/>
              </a:stretch>
            </a:blip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052123F6-AED8-D773-9FCD-E2F061CBF934}"/>
              </a:ext>
            </a:extLst>
          </p:cNvPr>
          <p:cNvGrpSpPr/>
          <p:nvPr/>
        </p:nvGrpSpPr>
        <p:grpSpPr>
          <a:xfrm>
            <a:off x="2972235" y="-7667923"/>
            <a:ext cx="2579834" cy="2695951"/>
            <a:chOff x="0" y="0"/>
            <a:chExt cx="3439778" cy="3594601"/>
          </a:xfrm>
        </p:grpSpPr>
        <p:pic>
          <p:nvPicPr>
            <p:cNvPr id="93" name="Picture 5">
              <a:extLst>
                <a:ext uri="{FF2B5EF4-FFF2-40B4-BE49-F238E27FC236}">
                  <a16:creationId xmlns:a16="http://schemas.microsoft.com/office/drawing/2014/main" id="{EF9876D1-6071-EDCC-37DF-F80713D5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249" r="2249"/>
            <a:stretch>
              <a:fillRect/>
            </a:stretch>
          </p:blipFill>
          <p:spPr>
            <a:xfrm>
              <a:off x="0" y="0"/>
              <a:ext cx="3439778" cy="3594601"/>
            </a:xfrm>
            <a:prstGeom prst="rect">
              <a:avLst/>
            </a:prstGeom>
          </p:spPr>
        </p:pic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C371A871-527B-2EC4-F8C2-C5A5E2C8BB4C}"/>
              </a:ext>
            </a:extLst>
          </p:cNvPr>
          <p:cNvGrpSpPr/>
          <p:nvPr/>
        </p:nvGrpSpPr>
        <p:grpSpPr>
          <a:xfrm>
            <a:off x="15787278" y="-9478579"/>
            <a:ext cx="3058291" cy="2262326"/>
            <a:chOff x="0" y="0"/>
            <a:chExt cx="4077722" cy="3016435"/>
          </a:xfrm>
        </p:grpSpPr>
        <p:pic>
          <p:nvPicPr>
            <p:cNvPr id="95" name="Picture 7">
              <a:extLst>
                <a:ext uri="{FF2B5EF4-FFF2-40B4-BE49-F238E27FC236}">
                  <a16:creationId xmlns:a16="http://schemas.microsoft.com/office/drawing/2014/main" id="{C37538C1-F2A5-CD84-6E9B-053ED27A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872" r="6872"/>
            <a:stretch>
              <a:fillRect/>
            </a:stretch>
          </p:blipFill>
          <p:spPr>
            <a:xfrm>
              <a:off x="0" y="0"/>
              <a:ext cx="4077722" cy="3016435"/>
            </a:xfrm>
            <a:prstGeom prst="rect">
              <a:avLst/>
            </a:prstGeom>
          </p:spPr>
        </p:pic>
      </p:grpSp>
      <p:grpSp>
        <p:nvGrpSpPr>
          <p:cNvPr id="96" name="Group 9">
            <a:extLst>
              <a:ext uri="{FF2B5EF4-FFF2-40B4-BE49-F238E27FC236}">
                <a16:creationId xmlns:a16="http://schemas.microsoft.com/office/drawing/2014/main" id="{A28E6A2D-FBB9-22E9-F317-830DAC0FD784}"/>
              </a:ext>
            </a:extLst>
          </p:cNvPr>
          <p:cNvGrpSpPr/>
          <p:nvPr/>
        </p:nvGrpSpPr>
        <p:grpSpPr>
          <a:xfrm>
            <a:off x="6740404" y="-12100056"/>
            <a:ext cx="1975992" cy="2327615"/>
            <a:chOff x="0" y="0"/>
            <a:chExt cx="2634656" cy="3103487"/>
          </a:xfrm>
        </p:grpSpPr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1D028F35-6ADD-CC2E-D935-9514EEAE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553" r="7553"/>
            <a:stretch>
              <a:fillRect/>
            </a:stretch>
          </p:blipFill>
          <p:spPr>
            <a:xfrm>
              <a:off x="0" y="0"/>
              <a:ext cx="2634656" cy="3103487"/>
            </a:xfrm>
            <a:prstGeom prst="rect">
              <a:avLst/>
            </a:prstGeom>
          </p:spPr>
        </p:pic>
      </p:grpSp>
      <p:pic>
        <p:nvPicPr>
          <p:cNvPr id="98" name="Picture 11">
            <a:extLst>
              <a:ext uri="{FF2B5EF4-FFF2-40B4-BE49-F238E27FC236}">
                <a16:creationId xmlns:a16="http://schemas.microsoft.com/office/drawing/2014/main" id="{3BEC6E52-42BD-4D0C-D69F-814832FB3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7044" y="-9644644"/>
            <a:ext cx="3863757" cy="3596807"/>
          </a:xfrm>
          <a:prstGeom prst="rect">
            <a:avLst/>
          </a:prstGeom>
        </p:spPr>
      </p:pic>
      <p:grpSp>
        <p:nvGrpSpPr>
          <p:cNvPr id="99" name="Group 12">
            <a:extLst>
              <a:ext uri="{FF2B5EF4-FFF2-40B4-BE49-F238E27FC236}">
                <a16:creationId xmlns:a16="http://schemas.microsoft.com/office/drawing/2014/main" id="{EFE5E82A-3FD7-8EE5-BB33-709BB55C85D7}"/>
              </a:ext>
            </a:extLst>
          </p:cNvPr>
          <p:cNvGrpSpPr/>
          <p:nvPr/>
        </p:nvGrpSpPr>
        <p:grpSpPr>
          <a:xfrm>
            <a:off x="3411568" y="-13939627"/>
            <a:ext cx="2520942" cy="978815"/>
            <a:chOff x="-2296374" y="-232005"/>
            <a:chExt cx="3361257" cy="1305086"/>
          </a:xfrm>
        </p:grpSpPr>
        <p:pic>
          <p:nvPicPr>
            <p:cNvPr id="100" name="Picture 13">
              <a:extLst>
                <a:ext uri="{FF2B5EF4-FFF2-40B4-BE49-F238E27FC236}">
                  <a16:creationId xmlns:a16="http://schemas.microsoft.com/office/drawing/2014/main" id="{A010C106-6D43-CFA0-7769-7B89CF58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382" r="382"/>
            <a:stretch>
              <a:fillRect/>
            </a:stretch>
          </p:blipFill>
          <p:spPr>
            <a:xfrm>
              <a:off x="0" y="0"/>
              <a:ext cx="1064883" cy="1073081"/>
            </a:xfrm>
            <a:prstGeom prst="rect">
              <a:avLst/>
            </a:prstGeom>
          </p:spPr>
        </p:pic>
        <p:sp>
          <p:nvSpPr>
            <p:cNvPr id="101" name="TextBox 14">
              <a:extLst>
                <a:ext uri="{FF2B5EF4-FFF2-40B4-BE49-F238E27FC236}">
                  <a16:creationId xmlns:a16="http://schemas.microsoft.com/office/drawing/2014/main" id="{94569ED4-BF80-20D3-CF1A-A38F9A3E3BE2}"/>
                </a:ext>
              </a:extLst>
            </p:cNvPr>
            <p:cNvSpPr txBox="1"/>
            <p:nvPr/>
          </p:nvSpPr>
          <p:spPr>
            <a:xfrm>
              <a:off x="247805" y="17016"/>
              <a:ext cx="309823" cy="78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9B4819"/>
                  </a:solidFill>
                  <a:latin typeface="Cabin Regular Bold Italics"/>
                </a:rPr>
                <a:t>A</a:t>
              </a:r>
            </a:p>
          </p:txBody>
        </p:sp>
        <p:sp>
          <p:nvSpPr>
            <p:cNvPr id="102" name="TextBox 15">
              <a:extLst>
                <a:ext uri="{FF2B5EF4-FFF2-40B4-BE49-F238E27FC236}">
                  <a16:creationId xmlns:a16="http://schemas.microsoft.com/office/drawing/2014/main" id="{304AA9CD-F95C-665F-92EB-13EEBE000039}"/>
                </a:ext>
              </a:extLst>
            </p:cNvPr>
            <p:cNvSpPr txBox="1"/>
            <p:nvPr/>
          </p:nvSpPr>
          <p:spPr>
            <a:xfrm flipH="1" flipV="1">
              <a:off x="-2296374" y="-232005"/>
              <a:ext cx="2812312" cy="7912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 dirty="0">
                  <a:solidFill>
                    <a:srgbClr val="9B4819"/>
                  </a:solidFill>
                  <a:latin typeface="Cabin Regular Bold Italics"/>
                </a:rPr>
                <a:t>N</a:t>
              </a:r>
            </a:p>
          </p:txBody>
        </p:sp>
      </p:grpSp>
      <p:sp>
        <p:nvSpPr>
          <p:cNvPr id="116" name="TextBox 8">
            <a:extLst>
              <a:ext uri="{FF2B5EF4-FFF2-40B4-BE49-F238E27FC236}">
                <a16:creationId xmlns:a16="http://schemas.microsoft.com/office/drawing/2014/main" id="{F31E6A58-C0F4-3318-D091-E3007F9753B1}"/>
              </a:ext>
            </a:extLst>
          </p:cNvPr>
          <p:cNvSpPr txBox="1"/>
          <p:nvPr/>
        </p:nvSpPr>
        <p:spPr>
          <a:xfrm>
            <a:off x="-15296599" y="1888674"/>
            <a:ext cx="9641271" cy="247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9"/>
              </a:lnSpc>
            </a:pPr>
            <a:r>
              <a:rPr lang="en-US" sz="14499" dirty="0">
                <a:solidFill>
                  <a:srgbClr val="F4F1E8"/>
                </a:solidFill>
                <a:latin typeface="Cabin Regular"/>
              </a:rPr>
              <a:t>CHƯƠNG II</a:t>
            </a:r>
          </a:p>
        </p:txBody>
      </p:sp>
      <p:sp>
        <p:nvSpPr>
          <p:cNvPr id="117" name="TextBox 16">
            <a:extLst>
              <a:ext uri="{FF2B5EF4-FFF2-40B4-BE49-F238E27FC236}">
                <a16:creationId xmlns:a16="http://schemas.microsoft.com/office/drawing/2014/main" id="{36444BF3-39C3-F208-908C-AA73D9791E75}"/>
              </a:ext>
            </a:extLst>
          </p:cNvPr>
          <p:cNvSpPr txBox="1"/>
          <p:nvPr/>
        </p:nvSpPr>
        <p:spPr>
          <a:xfrm>
            <a:off x="-27395699" y="3877777"/>
            <a:ext cx="12098266" cy="204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60"/>
              </a:lnSpc>
              <a:spcBef>
                <a:spcPct val="0"/>
              </a:spcBef>
            </a:pPr>
            <a:r>
              <a:rPr lang="en-US" sz="11900" dirty="0">
                <a:solidFill>
                  <a:srgbClr val="F4F1E8"/>
                </a:solidFill>
                <a:latin typeface="Cabin Regular Italics"/>
              </a:rPr>
              <a:t>CƠ SỞ LÝ THUYẾT</a:t>
            </a:r>
          </a:p>
        </p:txBody>
      </p:sp>
      <p:pic>
        <p:nvPicPr>
          <p:cNvPr id="118" name="Picture 4">
            <a:extLst>
              <a:ext uri="{FF2B5EF4-FFF2-40B4-BE49-F238E27FC236}">
                <a16:creationId xmlns:a16="http://schemas.microsoft.com/office/drawing/2014/main" id="{68D0E51C-CD5C-BE13-C82E-FFCBA27A7B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774924" y="609560"/>
            <a:ext cx="968752" cy="964246"/>
          </a:xfrm>
          <a:prstGeom prst="rect">
            <a:avLst/>
          </a:prstGeom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8668C877-A8FD-47BA-9246-E1D62E1D05AF}"/>
              </a:ext>
            </a:extLst>
          </p:cNvPr>
          <p:cNvSpPr/>
          <p:nvPr/>
        </p:nvSpPr>
        <p:spPr>
          <a:xfrm rot="10800000" flipV="1">
            <a:off x="8510015" y="4864608"/>
            <a:ext cx="715871" cy="831112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671EBFEB-0777-4D1A-83A9-FC066633DB83}"/>
              </a:ext>
            </a:extLst>
          </p:cNvPr>
          <p:cNvSpPr/>
          <p:nvPr/>
        </p:nvSpPr>
        <p:spPr>
          <a:xfrm rot="10800000" flipV="1">
            <a:off x="12351994" y="3245133"/>
            <a:ext cx="715871" cy="831112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597DE7C4-07ED-48F5-93A3-90B843ED893D}"/>
              </a:ext>
            </a:extLst>
          </p:cNvPr>
          <p:cNvSpPr/>
          <p:nvPr/>
        </p:nvSpPr>
        <p:spPr>
          <a:xfrm rot="21316907" flipV="1">
            <a:off x="11648686" y="4259739"/>
            <a:ext cx="717199" cy="5944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B8FB691-34BF-4E47-9A5C-4522262010F0}"/>
              </a:ext>
            </a:extLst>
          </p:cNvPr>
          <p:cNvSpPr/>
          <p:nvPr/>
        </p:nvSpPr>
        <p:spPr>
          <a:xfrm rot="21316907" flipV="1">
            <a:off x="7800819" y="5621424"/>
            <a:ext cx="717199" cy="594454"/>
          </a:xfrm>
          <a:prstGeom prst="arc">
            <a:avLst/>
          </a:prstGeom>
          <a:ln>
            <a:solidFill>
              <a:srgbClr val="BD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  <p:bldP spid="17" grpId="0"/>
      <p:bldP spid="18" grpId="0"/>
      <p:bldP spid="19" grpId="0"/>
      <p:bldP spid="53" grpId="0" animBg="1"/>
      <p:bldP spid="58" grpId="0" animBg="1"/>
      <p:bldP spid="44" grpId="0" animBg="1"/>
      <p:bldP spid="46" grpId="0" animBg="1"/>
      <p:bldP spid="48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10967" y="4532112"/>
            <a:ext cx="1834129" cy="1988431"/>
            <a:chOff x="0" y="0"/>
            <a:chExt cx="585724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4097" r="-409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43531" y="6795715"/>
            <a:ext cx="2579834" cy="2695951"/>
            <a:chOff x="0" y="0"/>
            <a:chExt cx="3439778" cy="359460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249" r="2249"/>
            <a:stretch>
              <a:fillRect/>
            </a:stretch>
          </p:blipFill>
          <p:spPr>
            <a:xfrm>
              <a:off x="0" y="0"/>
              <a:ext cx="3439778" cy="359460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033448" y="4258217"/>
            <a:ext cx="3058291" cy="2262326"/>
            <a:chOff x="0" y="0"/>
            <a:chExt cx="4077722" cy="301643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872" r="6872"/>
            <a:stretch>
              <a:fillRect/>
            </a:stretch>
          </p:blipFill>
          <p:spPr>
            <a:xfrm>
              <a:off x="0" y="0"/>
              <a:ext cx="4077722" cy="301643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6684805" y="2139802"/>
            <a:ext cx="9641271" cy="247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9"/>
              </a:lnSpc>
            </a:pPr>
            <a:r>
              <a:rPr lang="en-US" sz="14499">
                <a:solidFill>
                  <a:srgbClr val="F4F1E8"/>
                </a:solidFill>
                <a:latin typeface="Cabin Regular"/>
              </a:rPr>
              <a:t>Phần  </a:t>
            </a:r>
            <a:r>
              <a:rPr lang="en-US" sz="14499" dirty="0">
                <a:solidFill>
                  <a:srgbClr val="F4F1E8"/>
                </a:solidFill>
                <a:latin typeface="Cabin Regular"/>
              </a:rPr>
              <a:t>II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35925" y="2291862"/>
            <a:ext cx="1975992" cy="2327615"/>
            <a:chOff x="0" y="0"/>
            <a:chExt cx="2634656" cy="310348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7553" r="7553"/>
            <a:stretch>
              <a:fillRect/>
            </a:stretch>
          </p:blipFill>
          <p:spPr>
            <a:xfrm>
              <a:off x="0" y="0"/>
              <a:ext cx="2634656" cy="3103487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1569" y="6345287"/>
            <a:ext cx="3863757" cy="359680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456308" y="5787814"/>
            <a:ext cx="12098266" cy="204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60"/>
              </a:lnSpc>
              <a:spcBef>
                <a:spcPct val="0"/>
              </a:spcBef>
            </a:pPr>
            <a:r>
              <a:rPr lang="en-US" sz="11900" dirty="0">
                <a:solidFill>
                  <a:srgbClr val="F4F1E8"/>
                </a:solidFill>
                <a:latin typeface="Cabin Regular Italics"/>
              </a:rPr>
              <a:t>CƠ SỞ LÝ THUYẾT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A5CA6DC-FF5D-185C-31F6-522E489307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7193" y="628438"/>
            <a:ext cx="968752" cy="96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14600" y="1051921"/>
            <a:ext cx="13672645" cy="39762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3048000" y="1316121"/>
            <a:ext cx="11276405" cy="81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8"/>
              </a:lnSpc>
              <a:spcBef>
                <a:spcPct val="0"/>
              </a:spcBef>
            </a:pPr>
            <a:r>
              <a:rPr lang="en-US" sz="5300" dirty="0">
                <a:solidFill>
                  <a:srgbClr val="9B4819"/>
                </a:solidFill>
                <a:latin typeface="Cabin Regular"/>
              </a:rPr>
              <a:t>CÔNG NGHỆ SỬ DỤNG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52B48D08-92B9-766C-1C35-A5C10F56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74924" y="623633"/>
            <a:ext cx="968752" cy="964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46AF0D-6533-47CF-36AC-C0C103FB3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13" y="3295970"/>
            <a:ext cx="2754123" cy="2754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45BED2-BDFE-25F1-14E5-7BB9F07E4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03" y="4361804"/>
            <a:ext cx="4046193" cy="15761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9476A0-E2BC-F3E8-9F6D-7FEB8EEE4A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277100"/>
            <a:ext cx="3554361" cy="2221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1B77DF-0118-06AC-7B90-343391BC8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45" y="2476500"/>
            <a:ext cx="1827259" cy="18272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04C99B-6F24-5268-5A07-F694C9395F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23" y="7111756"/>
            <a:ext cx="2221474" cy="22214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4BCD1-87B4-726B-C8B3-82C4B3E22A6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39868" y="5128520"/>
            <a:ext cx="1401561" cy="1401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8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74" y="2553201"/>
            <a:ext cx="3199584" cy="299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7000">
                <a:solidFill>
                  <a:srgbClr val="F4F1E8"/>
                </a:solidFill>
                <a:latin typeface="Cabin Regular Italics"/>
              </a:rPr>
              <a:t>Thư viện SignalR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endParaRPr lang="en-US" sz="7000">
              <a:solidFill>
                <a:srgbClr val="F4F1E8"/>
              </a:solidFill>
              <a:latin typeface="Cabin Regular Itali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02016" y="4668766"/>
            <a:ext cx="2290211" cy="1823423"/>
            <a:chOff x="0" y="0"/>
            <a:chExt cx="3053614" cy="243123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0395" r="20395"/>
            <a:stretch>
              <a:fillRect/>
            </a:stretch>
          </p:blipFill>
          <p:spPr>
            <a:xfrm>
              <a:off x="0" y="0"/>
              <a:ext cx="3053614" cy="2431231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598836" y="1168431"/>
            <a:ext cx="14133757" cy="7950139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4" b="-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90221"/>
            <a:ext cx="16230600" cy="5591394"/>
            <a:chOff x="0" y="0"/>
            <a:chExt cx="21640800" cy="745519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39" r="18539"/>
            <a:stretch>
              <a:fillRect/>
            </a:stretch>
          </p:blipFill>
          <p:spPr>
            <a:xfrm>
              <a:off x="0" y="0"/>
              <a:ext cx="21640800" cy="7455192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8431242" y="1147487"/>
            <a:ext cx="7755989" cy="694"/>
          </a:xfrm>
          <a:prstGeom prst="line">
            <a:avLst/>
          </a:prstGeom>
          <a:ln w="19050" cap="flat">
            <a:solidFill>
              <a:srgbClr val="F4F1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99071" y="7872090"/>
            <a:ext cx="15760229" cy="199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18"/>
              </a:lnSpc>
            </a:pPr>
            <a:r>
              <a:rPr lang="en-US" sz="11584" dirty="0">
                <a:solidFill>
                  <a:srgbClr val="F4F1E8"/>
                </a:solidFill>
                <a:latin typeface="Cabin Regular Italics"/>
              </a:rPr>
              <a:t>CÀI ĐẶT VÀ THỬ NGHIỆM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7379"/>
            <a:ext cx="7902963" cy="199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18"/>
              </a:lnSpc>
            </a:pPr>
            <a:r>
              <a:rPr lang="en-US" sz="11584">
                <a:solidFill>
                  <a:srgbClr val="F4F1E8"/>
                </a:solidFill>
                <a:latin typeface="Cabin Regular"/>
              </a:rPr>
              <a:t>Phần III</a:t>
            </a:r>
            <a:endParaRPr lang="en-US" sz="11584" dirty="0">
              <a:solidFill>
                <a:srgbClr val="F4F1E8"/>
              </a:solidFill>
              <a:latin typeface="Cabin Regular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5CB2375-7676-B4A8-C82C-BEF0909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87800" y="665364"/>
            <a:ext cx="968752" cy="96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885</Words>
  <Application>Microsoft Office PowerPoint</Application>
  <PresentationFormat>Custom</PresentationFormat>
  <Paragraphs>124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Cabin Regular</vt:lpstr>
      <vt:lpstr>Arial</vt:lpstr>
      <vt:lpstr>Muli Regular Bold</vt:lpstr>
      <vt:lpstr>Clear Sans Regular</vt:lpstr>
      <vt:lpstr>Cabin Regular Italics</vt:lpstr>
      <vt:lpstr>Arsenal Bold</vt:lpstr>
      <vt:lpstr>Muli Regular</vt:lpstr>
      <vt:lpstr>Calibri</vt:lpstr>
      <vt:lpstr>Cabin Regular Bold</vt:lpstr>
      <vt:lpstr>Cabin Regular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đậm Xanh lá nhạt Trắng Doanh nghiệp Hình học Bản trình bày nội bộ của công ty Bản thuyết trình Kinh doanh</dc:title>
  <dc:creator>Uy Trần</dc:creator>
  <cp:lastModifiedBy>Uy Trần</cp:lastModifiedBy>
  <cp:revision>37</cp:revision>
  <dcterms:created xsi:type="dcterms:W3CDTF">2006-08-16T00:00:00Z</dcterms:created>
  <dcterms:modified xsi:type="dcterms:W3CDTF">2024-01-04T21:00:14Z</dcterms:modified>
  <dc:identifier>DAFjXPJeHno</dc:identifier>
</cp:coreProperties>
</file>